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272" r:id="rId2"/>
    <p:sldId id="1313" r:id="rId3"/>
    <p:sldId id="1241" r:id="rId4"/>
    <p:sldId id="1302" r:id="rId5"/>
    <p:sldId id="1305" r:id="rId6"/>
    <p:sldId id="1304" r:id="rId7"/>
    <p:sldId id="1314" r:id="rId8"/>
    <p:sldId id="1303" r:id="rId9"/>
    <p:sldId id="1306" r:id="rId10"/>
    <p:sldId id="1311" r:id="rId11"/>
    <p:sldId id="1307" r:id="rId12"/>
    <p:sldId id="1312" r:id="rId13"/>
    <p:sldId id="1309" r:id="rId14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FF"/>
    <a:srgbClr val="0033CC"/>
    <a:srgbClr val="3366FF"/>
    <a:srgbClr val="FFFFCC"/>
    <a:srgbClr val="FFC000"/>
    <a:srgbClr val="0066FF"/>
    <a:srgbClr val="70AD47"/>
    <a:srgbClr val="FFFF00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2D7F66-D09C-4CA7-B959-40333219424C}" v="13" dt="2023-12-07T20:29:21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866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-50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82"/>
    </p:cViewPr>
  </p:sorterViewPr>
  <p:notesViewPr>
    <p:cSldViewPr snapToGrid="0">
      <p:cViewPr varScale="1">
        <p:scale>
          <a:sx n="97" d="100"/>
          <a:sy n="97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85293" cy="502686"/>
          </a:xfrm>
          <a:prstGeom prst="rect">
            <a:avLst/>
          </a:prstGeom>
        </p:spPr>
        <p:txBody>
          <a:bodyPr vert="horz" lIns="91662" tIns="45831" rIns="91662" bIns="4583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867" y="0"/>
            <a:ext cx="2985293" cy="502686"/>
          </a:xfrm>
          <a:prstGeom prst="rect">
            <a:avLst/>
          </a:prstGeom>
        </p:spPr>
        <p:txBody>
          <a:bodyPr vert="horz" lIns="91662" tIns="45831" rIns="91662" bIns="45831" rtlCol="0"/>
          <a:lstStyle>
            <a:lvl1pPr algn="r">
              <a:defRPr sz="1200"/>
            </a:lvl1pPr>
          </a:lstStyle>
          <a:p>
            <a:fld id="{5E5CFD36-4EFD-4436-87AE-01534FCCD888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516029"/>
            <a:ext cx="2985293" cy="502686"/>
          </a:xfrm>
          <a:prstGeom prst="rect">
            <a:avLst/>
          </a:prstGeom>
        </p:spPr>
        <p:txBody>
          <a:bodyPr vert="horz" lIns="91662" tIns="45831" rIns="91662" bIns="4583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867" y="9516029"/>
            <a:ext cx="2985293" cy="502686"/>
          </a:xfrm>
          <a:prstGeom prst="rect">
            <a:avLst/>
          </a:prstGeom>
        </p:spPr>
        <p:txBody>
          <a:bodyPr vert="horz" lIns="91662" tIns="45831" rIns="91662" bIns="45831" rtlCol="0" anchor="b"/>
          <a:lstStyle>
            <a:lvl1pPr algn="r">
              <a:defRPr sz="1200"/>
            </a:lvl1pPr>
          </a:lstStyle>
          <a:p>
            <a:fld id="{84F3850F-A247-44A6-B4C4-7F146323B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7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5559" cy="502675"/>
          </a:xfrm>
          <a:prstGeom prst="rect">
            <a:avLst/>
          </a:prstGeom>
        </p:spPr>
        <p:txBody>
          <a:bodyPr vert="horz" lIns="96594" tIns="48295" rIns="96594" bIns="4829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9" cy="502675"/>
          </a:xfrm>
          <a:prstGeom prst="rect">
            <a:avLst/>
          </a:prstGeom>
        </p:spPr>
        <p:txBody>
          <a:bodyPr vert="horz" lIns="96594" tIns="48295" rIns="96594" bIns="48295" rtlCol="0"/>
          <a:lstStyle>
            <a:lvl1pPr algn="r">
              <a:defRPr sz="1300"/>
            </a:lvl1pPr>
          </a:lstStyle>
          <a:p>
            <a:fld id="{73207DE2-1BC1-4816-A838-6188452AE819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4" tIns="48295" rIns="96594" bIns="482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1508"/>
            <a:ext cx="5511800" cy="3944868"/>
          </a:xfrm>
          <a:prstGeom prst="rect">
            <a:avLst/>
          </a:prstGeom>
        </p:spPr>
        <p:txBody>
          <a:bodyPr vert="horz" lIns="96594" tIns="48295" rIns="96594" bIns="482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516041"/>
            <a:ext cx="2985559" cy="502674"/>
          </a:xfrm>
          <a:prstGeom prst="rect">
            <a:avLst/>
          </a:prstGeom>
        </p:spPr>
        <p:txBody>
          <a:bodyPr vert="horz" lIns="96594" tIns="48295" rIns="96594" bIns="4829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6041"/>
            <a:ext cx="2985559" cy="502674"/>
          </a:xfrm>
          <a:prstGeom prst="rect">
            <a:avLst/>
          </a:prstGeom>
        </p:spPr>
        <p:txBody>
          <a:bodyPr vert="horz" lIns="96594" tIns="48295" rIns="96594" bIns="48295" rtlCol="0" anchor="b"/>
          <a:lstStyle>
            <a:lvl1pPr algn="r">
              <a:defRPr sz="1300"/>
            </a:lvl1pPr>
          </a:lstStyle>
          <a:p>
            <a:fld id="{07085B30-E7E7-4C38-ACAD-CD40F31314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357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738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9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14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6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0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66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3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6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5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12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85B30-E7E7-4C38-ACAD-CD40F313148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1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99CA-FD2E-4905-A562-C7BEBE178435}" type="datetime1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9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A814-E307-4E57-AEF0-F054CA1F3930}" type="datetime1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6D48-F1E4-4687-B404-81D0E8D693DA}" type="datetime1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2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 not remove" hidden="1">
            <a:extLst>
              <a:ext uri="{FF2B5EF4-FFF2-40B4-BE49-F238E27FC236}">
                <a16:creationId xmlns:a16="http://schemas.microsoft.com/office/drawing/2014/main" id="{72F5184C-5430-4537-AB9D-7030E91F52E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8F42-962A-4859-8519-A8D14B200673}" type="datetime1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9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020-8322-42FB-9F4A-0321ED7048DF}" type="datetime1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6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68A9F-D87C-4A7C-BE37-1844AF903D1D}" type="datetime1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5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5F7-8389-42AD-A660-7C7B15DC4907}" type="datetime1">
              <a:rPr lang="en-GB" smtClean="0"/>
              <a:t>08/12/2023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6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595E-924A-4126-9ECE-0097858C5BF8}" type="datetime1">
              <a:rPr lang="en-GB" smtClean="0"/>
              <a:t>08/12/2023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8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85AE-5BBB-4641-9589-585B74D2AFC1}" type="datetime1">
              <a:rPr lang="en-GB" smtClean="0"/>
              <a:t>08/12/2023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0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A115-CBA6-4291-B24E-79C8827AA413}" type="datetime1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7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D8BD-FCC6-4F3F-A383-3E49FEE0B59E}" type="datetime1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8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B1F1C-D375-4CF0-A3F0-63BEFA44AB0F}" type="datetime1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26B1-8846-4CB0-839C-0965BDEB6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0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jpeg"/><Relationship Id="rId42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jpg"/><Relationship Id="rId41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9.gif"/><Relationship Id="rId24" Type="http://schemas.openxmlformats.org/officeDocument/2006/relationships/image" Target="../media/image22.jp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4" Type="http://schemas.openxmlformats.org/officeDocument/2006/relationships/image" Target="../media/image42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png"/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gif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308" y="1866949"/>
            <a:ext cx="11241385" cy="1762939"/>
          </a:xfrm>
        </p:spPr>
        <p:txBody>
          <a:bodyPr anchor="ctr">
            <a:normAutofit/>
          </a:bodyPr>
          <a:lstStyle/>
          <a:p>
            <a:r>
              <a:rPr lang="en-GB" sz="5300" b="1" dirty="0">
                <a:solidFill>
                  <a:srgbClr val="002060"/>
                </a:solidFill>
                <a:latin typeface="Arial Narrow" panose="020B0606020202030204" pitchFamily="34" charset="0"/>
              </a:rPr>
              <a:t>How does traffic respond to tolling?</a:t>
            </a:r>
            <a:endParaRPr lang="en-GB" sz="4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176"/>
            <a:ext cx="12192000" cy="821342"/>
          </a:xfrm>
        </p:spPr>
        <p:txBody>
          <a:bodyPr>
            <a:normAutofit/>
          </a:bodyPr>
          <a:lstStyle/>
          <a:p>
            <a:endParaRPr lang="en-GB" sz="900" dirty="0"/>
          </a:p>
          <a:p>
            <a:r>
              <a:rPr lang="en-GB" dirty="0"/>
              <a:t>Deny Sullivan</a:t>
            </a:r>
          </a:p>
        </p:txBody>
      </p:sp>
      <p:sp>
        <p:nvSpPr>
          <p:cNvPr id="4" name="AutoShape 2" descr="University of Toro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757216" y="6550222"/>
            <a:ext cx="2359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HALIFAX</a:t>
            </a:r>
            <a:r>
              <a:rPr lang="en-GB" sz="1400" b="1" dirty="0">
                <a:solidFill>
                  <a:srgbClr val="002060"/>
                </a:solidFill>
              </a:rPr>
              <a:t> | </a:t>
            </a:r>
            <a:r>
              <a:rPr lang="en-GB" sz="1400" dirty="0">
                <a:solidFill>
                  <a:srgbClr val="002060"/>
                </a:solidFill>
              </a:rPr>
              <a:t>13</a:t>
            </a:r>
            <a:r>
              <a:rPr lang="en-GB" sz="1400" dirty="0"/>
              <a:t> December 2023</a:t>
            </a:r>
          </a:p>
        </p:txBody>
      </p:sp>
      <p:pic>
        <p:nvPicPr>
          <p:cNvPr id="6" name="Picture 20" descr="RBconsultLogo 2.tif">
            <a:extLst>
              <a:ext uri="{FF2B5EF4-FFF2-40B4-BE49-F238E27FC236}">
                <a16:creationId xmlns:a16="http://schemas.microsoft.com/office/drawing/2014/main" id="{A3A36489-6FB0-3B8B-2F85-84BA604F8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5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3224A5A-C9A7-1609-FBEC-3351026D1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674" y="2806573"/>
            <a:ext cx="6240424" cy="3943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Summary statistics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8" y="1825625"/>
            <a:ext cx="10515601" cy="4530725"/>
          </a:xfrm>
        </p:spPr>
        <p:txBody>
          <a:bodyPr>
            <a:normAutofit/>
          </a:bodyPr>
          <a:lstStyle/>
          <a:p>
            <a:r>
              <a:rPr lang="en-GB" dirty="0"/>
              <a:t>Modest differences by facility &amp; geography type, but </a:t>
            </a:r>
            <a:r>
              <a:rPr lang="en-GB" b="1" dirty="0"/>
              <a:t>wide variation everywhere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z="1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10</a:t>
            </a:fld>
            <a:endParaRPr lang="en-GB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0" descr="RBconsultLogo 2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E5470C-3F46-76BE-2CC5-7738AA286134}"/>
              </a:ext>
            </a:extLst>
          </p:cNvPr>
          <p:cNvCxnSpPr>
            <a:cxnSpLocks/>
          </p:cNvCxnSpPr>
          <p:nvPr/>
        </p:nvCxnSpPr>
        <p:spPr>
          <a:xfrm flipV="1">
            <a:off x="7030528" y="3183147"/>
            <a:ext cx="0" cy="317320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87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It’s about time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5821394" cy="4530725"/>
          </a:xfrm>
        </p:spPr>
        <p:txBody>
          <a:bodyPr>
            <a:normAutofit/>
          </a:bodyPr>
          <a:lstStyle/>
          <a:p>
            <a:r>
              <a:rPr lang="en-GB" dirty="0"/>
              <a:t>Drivers do cost-benefit calculations when deciding to use toll roads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High tolls vs. time saved will decline most from tolling (or vice-versa)</a:t>
            </a:r>
          </a:p>
          <a:p>
            <a:pPr lvl="1"/>
            <a:r>
              <a:rPr lang="en-GB" dirty="0"/>
              <a:t>Testing for this has issues…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z="1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11</a:t>
            </a:fld>
            <a:endParaRPr lang="en-GB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0" descr="RBconsultLogo 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B893FD-2202-5B07-7622-B10EBA4C9305}"/>
              </a:ext>
            </a:extLst>
          </p:cNvPr>
          <p:cNvSpPr txBox="1"/>
          <p:nvPr/>
        </p:nvSpPr>
        <p:spPr>
          <a:xfrm>
            <a:off x="7720754" y="2055812"/>
            <a:ext cx="363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“Cost per Minute Saved” Illustration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D65347-A2FD-8081-9C72-CB7714A57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065" y="2335230"/>
            <a:ext cx="5069886" cy="40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91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Where did the cars go?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8" y="1825625"/>
            <a:ext cx="10515601" cy="4530725"/>
          </a:xfrm>
        </p:spPr>
        <p:txBody>
          <a:bodyPr>
            <a:normAutofit/>
          </a:bodyPr>
          <a:lstStyle/>
          <a:p>
            <a:r>
              <a:rPr lang="en-GB" dirty="0"/>
              <a:t>Carpooling</a:t>
            </a:r>
          </a:p>
          <a:p>
            <a:r>
              <a:rPr lang="en-GB" dirty="0"/>
              <a:t>Change of route</a:t>
            </a:r>
          </a:p>
          <a:p>
            <a:pPr lvl="1"/>
            <a:r>
              <a:rPr lang="en-GB" dirty="0"/>
              <a:t>Spain always has a toll-free parallel road</a:t>
            </a:r>
          </a:p>
          <a:p>
            <a:r>
              <a:rPr lang="en-GB" dirty="0"/>
              <a:t>Change of mode</a:t>
            </a:r>
          </a:p>
          <a:p>
            <a:pPr lvl="1"/>
            <a:r>
              <a:rPr lang="en-GB" dirty="0"/>
              <a:t>London congestion boosted bus traffic 30%</a:t>
            </a:r>
          </a:p>
          <a:p>
            <a:r>
              <a:rPr lang="en-GB" dirty="0"/>
              <a:t>Change of destination</a:t>
            </a:r>
          </a:p>
          <a:p>
            <a:pPr lvl="1"/>
            <a:r>
              <a:rPr lang="en-GB" dirty="0"/>
              <a:t>Sanibel Causeway in Florida attracting weekend beach-goers</a:t>
            </a:r>
          </a:p>
          <a:p>
            <a:r>
              <a:rPr lang="en-GB" dirty="0"/>
              <a:t>Trip destruction</a:t>
            </a:r>
          </a:p>
          <a:p>
            <a:pPr lvl="1"/>
            <a:r>
              <a:rPr lang="en-GB" dirty="0"/>
              <a:t>Seattle SR-99: Half of the decline in traffic not seen on other roads or buses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z="1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12</a:t>
            </a:fld>
            <a:endParaRPr lang="en-GB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0" descr="RBconsultLogo 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7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8" y="1825625"/>
            <a:ext cx="10515601" cy="4530725"/>
          </a:xfrm>
        </p:spPr>
        <p:txBody>
          <a:bodyPr>
            <a:normAutofit/>
          </a:bodyPr>
          <a:lstStyle/>
          <a:p>
            <a:r>
              <a:rPr lang="en-GB" dirty="0"/>
              <a:t>Investors should be cautious investing in “about to be tolled” facilities</a:t>
            </a:r>
          </a:p>
          <a:p>
            <a:pPr marL="457200" lvl="1" indent="0">
              <a:buNone/>
            </a:pPr>
            <a:r>
              <a:rPr lang="en-GB" dirty="0"/>
              <a:t>…and governments should not auction roads until they are tolled</a:t>
            </a:r>
          </a:p>
          <a:p>
            <a:endParaRPr lang="en-GB" dirty="0"/>
          </a:p>
          <a:p>
            <a:r>
              <a:rPr lang="en-GB" dirty="0"/>
              <a:t>Many drivers on the road are not willing to pay directly to use the road</a:t>
            </a:r>
          </a:p>
          <a:p>
            <a:endParaRPr lang="en-GB" dirty="0"/>
          </a:p>
          <a:p>
            <a:r>
              <a:rPr lang="en-GB" dirty="0"/>
              <a:t>Congestion pricing could have greater effects than expected</a:t>
            </a:r>
          </a:p>
          <a:p>
            <a:pPr lvl="1"/>
            <a:r>
              <a:rPr lang="en-GB" dirty="0"/>
              <a:t>Tolling is usually set for cost-recovery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z="1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13</a:t>
            </a:fld>
            <a:endParaRPr lang="en-GB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0" descr="RBconsultLogo 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6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Who We 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z="1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en-GB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0" descr="RBconsultLogo 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71584"/>
              </p:ext>
            </p:extLst>
          </p:nvPr>
        </p:nvGraphicFramePr>
        <p:xfrm>
          <a:off x="1614052" y="2055812"/>
          <a:ext cx="9168965" cy="350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633">
                  <a:extLst>
                    <a:ext uri="{9D8B030D-6E8A-4147-A177-3AD203B41FA5}">
                      <a16:colId xmlns:a16="http://schemas.microsoft.com/office/drawing/2014/main" val="3304385780"/>
                    </a:ext>
                  </a:extLst>
                </a:gridCol>
                <a:gridCol w="2285967">
                  <a:extLst>
                    <a:ext uri="{9D8B030D-6E8A-4147-A177-3AD203B41FA5}">
                      <a16:colId xmlns:a16="http://schemas.microsoft.com/office/drawing/2014/main" val="2415281299"/>
                    </a:ext>
                  </a:extLst>
                </a:gridCol>
              </a:tblGrid>
              <a:tr h="25370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Robert Bain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Sylvain Senechal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Ben Cimon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Ben Cimon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Deny Sullivan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704">
                <a:tc gridSpan="5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Focus: Commercial/Technical</a:t>
                      </a:r>
                      <a:r>
                        <a:rPr lang="en-GB" sz="18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Due Diligence of Road + Rail</a:t>
                      </a:r>
                      <a:endParaRPr lang="en-GB" sz="1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9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Engineer </a:t>
                      </a:r>
                    </a:p>
                    <a:p>
                      <a:pPr algn="ctr"/>
                      <a:r>
                        <a:rPr lang="en-GB" sz="1400" dirty="0"/>
                        <a:t>(PhD/CEng)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Modeller</a:t>
                      </a:r>
                    </a:p>
                    <a:p>
                      <a:pPr algn="ctr"/>
                      <a:r>
                        <a:rPr lang="en-GB" sz="1400" dirty="0"/>
                        <a:t>(MBA/CFA)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Economist </a:t>
                      </a:r>
                    </a:p>
                    <a:p>
                      <a:pPr algn="ctr"/>
                      <a:r>
                        <a:rPr lang="en-GB" sz="1400" dirty="0"/>
                        <a:t>(BSc Finance/CFA)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Economist/Modeller</a:t>
                      </a:r>
                    </a:p>
                    <a:p>
                      <a:pPr algn="ctr"/>
                      <a:r>
                        <a:rPr lang="en-GB" sz="1400" dirty="0"/>
                        <a:t>(BA/MA Econ.)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0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Ex-Standard</a:t>
                      </a:r>
                      <a:r>
                        <a:rPr lang="en-GB" baseline="0" dirty="0"/>
                        <a:t> &amp; Poor’s</a:t>
                      </a:r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Ex-Brookfield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70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London</a:t>
                      </a:r>
                      <a:r>
                        <a:rPr lang="en-GB" baseline="0" dirty="0"/>
                        <a:t>-Based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Ottawa-Based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Halifax-Based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704">
                <a:tc gridSpan="5">
                  <a:txBody>
                    <a:bodyPr/>
                    <a:lstStyle/>
                    <a:p>
                      <a:pPr algn="ctr"/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Strong Financial-Sector Backgrounds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704">
                <a:tc gridSpan="5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Prepare/Review</a:t>
                      </a:r>
                      <a:r>
                        <a:rPr lang="en-GB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Demand &amp; Revenue Forecasts</a:t>
                      </a:r>
                      <a:endParaRPr lang="en-GB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704">
                <a:tc gridSpan="5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International Clients &amp; Projects (top-20 infra investors)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704">
                <a:tc gridSpan="5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Expert Witness: Litigation &amp; Arbitration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0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DPQ increases its stake in Azure Power | Markets Ins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70" y="3846185"/>
            <a:ext cx="2396500" cy="82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b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77" y="2276887"/>
            <a:ext cx="19796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AIMCo | Alberta Investment Management Corporation Logo Vector - (.SVG +  .PNG) - SearchLogoVector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2" y="1711160"/>
            <a:ext cx="1417203" cy="78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494" y="3478493"/>
            <a:ext cx="1333354" cy="1093350"/>
          </a:xfrm>
          <a:prstGeom prst="rect">
            <a:avLst/>
          </a:prstGeom>
        </p:spPr>
      </p:pic>
      <p:pic>
        <p:nvPicPr>
          <p:cNvPr id="12" name="Picture 6" descr="http://www.dusted.com/wp-content/uploads/2014/10/INF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02" y="1283821"/>
            <a:ext cx="3286310" cy="180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Our Clients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z="1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</a:t>
            </a:fld>
            <a:endParaRPr lang="en-GB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0" descr="RBconsultLogo 2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si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26" y="2164023"/>
            <a:ext cx="1309389" cy="130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mage result for sanral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18" y="5917442"/>
            <a:ext cx="3073433" cy="8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imlp.com/sites/all/themes/paprika/images/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4" y="3753262"/>
            <a:ext cx="2039650" cy="117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ssured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6" y="2482387"/>
            <a:ext cx="1543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macquarie_logo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0" y="4956199"/>
            <a:ext cx="981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tandardpoors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5" y="2806237"/>
            <a:ext cx="2009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eib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23" y="4513804"/>
            <a:ext cx="1454914" cy="78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200px-Oregon_state_seal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135" y="2450454"/>
            <a:ext cx="10017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arriva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60" y="4455559"/>
            <a:ext cx="1514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ortugal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0" y="3395356"/>
            <a:ext cx="27289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victori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865" y="5638883"/>
            <a:ext cx="1137385" cy="65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6" y="1838659"/>
            <a:ext cx="1331975" cy="74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210" y="1711160"/>
            <a:ext cx="1918178" cy="66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91" y="6106071"/>
            <a:ext cx="16922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http://www.pegnet.ifw-kiel.de/activities/events/documents_conference2010/1dbsa_logo.jpg/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16" y="2632286"/>
            <a:ext cx="852450" cy="12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1" y="6380030"/>
            <a:ext cx="1588776" cy="3309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07" y="4882570"/>
            <a:ext cx="1304508" cy="4102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88" y="5109618"/>
            <a:ext cx="1948655" cy="7462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1" y="5395693"/>
            <a:ext cx="2161032" cy="3992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01" y="3844219"/>
            <a:ext cx="1681163" cy="5842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80" y="5430457"/>
            <a:ext cx="1194271" cy="895703"/>
          </a:xfrm>
          <a:prstGeom prst="rect">
            <a:avLst/>
          </a:prstGeom>
        </p:spPr>
      </p:pic>
      <p:pic>
        <p:nvPicPr>
          <p:cNvPr id="36" name="Picture 35" descr="http://www.eib.org/photos/download.do?documentId=42456&amp;binaryType=largeprvw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060" y="1806211"/>
            <a:ext cx="1004356" cy="5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s://www.allstarcard.co.uk/media/7960/m6-toll-logo-high-res.jpg?width=500&amp;height=144.14893617021275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4" y="3241193"/>
            <a:ext cx="1147473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Image result for omers infrastructure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70" y="4672868"/>
            <a:ext cx="1838264" cy="40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Image result for musa capital logo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115" y="4817509"/>
            <a:ext cx="1342915" cy="7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76" y="6367858"/>
            <a:ext cx="1918269" cy="40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Baker McKenzie – What The Lawyer Says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85" y="2706129"/>
            <a:ext cx="1116142" cy="6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e Blackstone Group - Wikipedia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50" y="5293767"/>
            <a:ext cx="1516948" cy="5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EP.jp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85" y="5798661"/>
            <a:ext cx="15224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Leading private markets investment management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13" y="6074692"/>
            <a:ext cx="2192691" cy="4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hicago Skyway | Frequently Asked Questions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30" y="2704852"/>
            <a:ext cx="1613093" cy="3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ealthcare of Ontario Pension Plan posts 11.42% return in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39" y="3562367"/>
            <a:ext cx="1351272" cy="3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ome - IMCO Investments | Investment Management Corporation of Ontario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47" y="4250770"/>
            <a:ext cx="1577123" cy="4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140726" y="3588514"/>
            <a:ext cx="1150483" cy="730271"/>
          </a:xfrm>
          <a:prstGeom prst="rect">
            <a:avLst/>
          </a:prstGeom>
        </p:spPr>
      </p:pic>
      <p:pic>
        <p:nvPicPr>
          <p:cNvPr id="1026" name="Picture 2" descr="Home | CPP Investments">
            <a:extLst>
              <a:ext uri="{FF2B5EF4-FFF2-40B4-BE49-F238E27FC236}">
                <a16:creationId xmlns:a16="http://schemas.microsoft.com/office/drawing/2014/main" id="{41DCA2A9-F57C-71A7-2E9D-565F1CBD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00" y="4185889"/>
            <a:ext cx="862473" cy="8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CB9AA6-7F1D-6352-CB0B-01038C96835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372087" y="1809469"/>
            <a:ext cx="1746693" cy="59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7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Research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8" y="1825625"/>
            <a:ext cx="10816089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How does traffic respond to the start (or end) of road user charging?</a:t>
            </a:r>
          </a:p>
          <a:p>
            <a:endParaRPr lang="en-GB" sz="2400" dirty="0"/>
          </a:p>
          <a:p>
            <a:r>
              <a:rPr lang="en-GB" sz="2400" dirty="0"/>
              <a:t>The Investor’s question:</a:t>
            </a:r>
          </a:p>
          <a:p>
            <a:pPr lvl="1"/>
            <a:r>
              <a:rPr lang="en-GB" sz="2000" dirty="0"/>
              <a:t>How much traffic/revenue will be lost once the road is tolled?</a:t>
            </a:r>
          </a:p>
          <a:p>
            <a:pPr marL="457200" lvl="1" indent="0">
              <a:buNone/>
            </a:pPr>
            <a:endParaRPr lang="en-GB" sz="2000" dirty="0"/>
          </a:p>
          <a:p>
            <a:endParaRPr lang="en-GB" sz="2400" dirty="0"/>
          </a:p>
          <a:p>
            <a:r>
              <a:rPr lang="en-GB" sz="2400" dirty="0"/>
              <a:t>The transportation planner's question:</a:t>
            </a:r>
          </a:p>
          <a:p>
            <a:pPr lvl="1"/>
            <a:r>
              <a:rPr lang="en-GB" sz="2000" dirty="0"/>
              <a:t>How might tolls reduce congestion and infrastructure needs?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z="1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en-GB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0" descr="RBconsultLogo 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Background: Price Elasticity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5036390" cy="4530725"/>
          </a:xfrm>
        </p:spPr>
        <p:txBody>
          <a:bodyPr>
            <a:normAutofit/>
          </a:bodyPr>
          <a:lstStyle/>
          <a:p>
            <a:r>
              <a:rPr lang="en-GB" dirty="0"/>
              <a:t>Price elasticity has a literature</a:t>
            </a:r>
          </a:p>
          <a:p>
            <a:endParaRPr lang="en-GB" dirty="0"/>
          </a:p>
          <a:p>
            <a:r>
              <a:rPr lang="en-GB" dirty="0"/>
              <a:t>Vehicle traffic is inelastic on the margin (-0.1 to -0.3)</a:t>
            </a:r>
          </a:p>
          <a:p>
            <a:endParaRPr lang="en-GB" dirty="0"/>
          </a:p>
          <a:p>
            <a:r>
              <a:rPr lang="en-GB" dirty="0"/>
              <a:t>Spoiler: Tolling impacts are large vs. elasticity</a:t>
            </a:r>
          </a:p>
          <a:p>
            <a:pPr lvl="1"/>
            <a:r>
              <a:rPr lang="en-GB" dirty="0"/>
              <a:t>“power of free”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z="1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5</a:t>
            </a:fld>
            <a:endParaRPr lang="en-GB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0" descr="RBconsultLogo 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968EEF-A0D8-68D5-582F-37866434F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683" y="2055812"/>
            <a:ext cx="5975038" cy="38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7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5C9690-D0EE-C3EC-BEAE-4C37C461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793" y="1825625"/>
            <a:ext cx="7380976" cy="4639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Background: Traffic Modelling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3871823" cy="4530725"/>
          </a:xfrm>
        </p:spPr>
        <p:txBody>
          <a:bodyPr>
            <a:normAutofit/>
          </a:bodyPr>
          <a:lstStyle/>
          <a:p>
            <a:r>
              <a:rPr lang="en-GB" dirty="0"/>
              <a:t>Traffic models are imprecise</a:t>
            </a:r>
          </a:p>
          <a:p>
            <a:pPr lvl="1"/>
            <a:r>
              <a:rPr lang="en-GB" dirty="0"/>
              <a:t>Sound familiar?</a:t>
            </a:r>
          </a:p>
          <a:p>
            <a:endParaRPr lang="en-US" dirty="0"/>
          </a:p>
          <a:p>
            <a:r>
              <a:rPr lang="en-CA" dirty="0"/>
              <a:t>Traffic models rely on complex interactions of inputs and assumptions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z="1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en-GB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0" descr="RBconsultLogo 2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3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with magnifying glass in his hand looks at the monitor and research.  Concept abstract online internet research vector illustration 11842998  Vector Art at Vecteezy">
            <a:extLst>
              <a:ext uri="{FF2B5EF4-FFF2-40B4-BE49-F238E27FC236}">
                <a16:creationId xmlns:a16="http://schemas.microsoft.com/office/drawing/2014/main" id="{83AB3FEC-A2F5-FF46-2CC2-7014C776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9" y="4251617"/>
            <a:ext cx="5391509" cy="254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Data Collection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4530725"/>
          </a:xfrm>
        </p:spPr>
        <p:txBody>
          <a:bodyPr>
            <a:normAutofit/>
          </a:bodyPr>
          <a:lstStyle/>
          <a:p>
            <a:r>
              <a:rPr lang="en-GB" dirty="0"/>
              <a:t>Public toll road data is rare</a:t>
            </a:r>
          </a:p>
          <a:p>
            <a:endParaRPr lang="en-GB" dirty="0"/>
          </a:p>
          <a:p>
            <a:r>
              <a:rPr lang="en-GB" dirty="0"/>
              <a:t>Collected data from:</a:t>
            </a:r>
          </a:p>
          <a:p>
            <a:pPr lvl="1"/>
            <a:r>
              <a:rPr lang="en-GB" dirty="0"/>
              <a:t>Media articles</a:t>
            </a:r>
          </a:p>
          <a:p>
            <a:pPr lvl="1"/>
            <a:r>
              <a:rPr lang="en-GB" dirty="0"/>
              <a:t>Government reports</a:t>
            </a:r>
          </a:p>
          <a:p>
            <a:pPr lvl="1"/>
            <a:r>
              <a:rPr lang="en-GB" dirty="0"/>
              <a:t>Academic / practitioner research</a:t>
            </a:r>
          </a:p>
          <a:p>
            <a:pPr lvl="1"/>
            <a:r>
              <a:rPr lang="en-GB" dirty="0"/>
              <a:t>Traffic counts / client data</a:t>
            </a:r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z="1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7</a:t>
            </a:fld>
            <a:endParaRPr lang="en-GB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0" descr="RBconsultLogo 2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F18984-0AEA-CEEA-B389-266D60340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699" y="4479355"/>
            <a:ext cx="4951958" cy="905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84CB3C-EC21-D975-D69C-0F522AE1D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115" y="5435828"/>
            <a:ext cx="4782117" cy="724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452662-BA18-EB65-8C42-5058EDBA3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699" y="1886849"/>
            <a:ext cx="4486950" cy="1206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9965C9-AF70-1A55-70EE-0C3C016539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086957"/>
            <a:ext cx="4782118" cy="13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Dataset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8" y="1825625"/>
            <a:ext cx="10515601" cy="4530725"/>
          </a:xfrm>
        </p:spPr>
        <p:txBody>
          <a:bodyPr>
            <a:normAutofit/>
          </a:bodyPr>
          <a:lstStyle/>
          <a:p>
            <a:r>
              <a:rPr lang="en-GB" dirty="0"/>
              <a:t>56 data points across 14 countries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z="1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8</a:t>
            </a:fld>
            <a:endParaRPr lang="en-GB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0" descr="RBconsultLogo 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93461-F70B-B1EF-BFA2-1FA7C5096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507" y="2266286"/>
            <a:ext cx="9599764" cy="4500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BDC2BE-92F0-E787-F02C-E5A9314D8A1A}"/>
              </a:ext>
            </a:extLst>
          </p:cNvPr>
          <p:cNvSpPr/>
          <p:nvPr/>
        </p:nvSpPr>
        <p:spPr>
          <a:xfrm>
            <a:off x="1191881" y="5940851"/>
            <a:ext cx="904338" cy="826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897956-6B7F-1665-9A2D-0E7BA04D6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729" y="5984823"/>
            <a:ext cx="181000" cy="743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A3D3C9-698E-034C-2CDE-B3C1B9F21271}"/>
              </a:ext>
            </a:extLst>
          </p:cNvPr>
          <p:cNvSpPr txBox="1"/>
          <p:nvPr/>
        </p:nvSpPr>
        <p:spPr>
          <a:xfrm>
            <a:off x="1342250" y="5940851"/>
            <a:ext cx="652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/>
              <a:t>Bridge</a:t>
            </a:r>
          </a:p>
          <a:p>
            <a:r>
              <a:rPr lang="en-CA" sz="1200" b="1" dirty="0"/>
              <a:t>Cordon</a:t>
            </a:r>
          </a:p>
          <a:p>
            <a:r>
              <a:rPr lang="en-CA" sz="1200" b="1" dirty="0"/>
              <a:t>Road</a:t>
            </a:r>
          </a:p>
          <a:p>
            <a:r>
              <a:rPr lang="en-CA" sz="1200" b="1" dirty="0"/>
              <a:t>Tunnel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6BED2-65B2-45B5-8189-CDDB98B5E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276" y="5800834"/>
            <a:ext cx="2070186" cy="9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2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Distribution of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8" y="1825625"/>
            <a:ext cx="10515601" cy="4530725"/>
          </a:xfrm>
        </p:spPr>
        <p:txBody>
          <a:bodyPr>
            <a:normAutofit/>
          </a:bodyPr>
          <a:lstStyle/>
          <a:p>
            <a:r>
              <a:rPr lang="en-GB" dirty="0"/>
              <a:t>Traffic declines from tolling often range between -20% and -45%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426B1-8846-4CB0-839C-0965BDEB6178}" type="slidenum">
              <a:rPr lang="en-GB" sz="1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9</a:t>
            </a:fld>
            <a:endParaRPr lang="en-GB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0" descr="RBconsultLogo 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62" y="1"/>
            <a:ext cx="1595437" cy="549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44EF49-3B80-5067-8D77-C5FBFCAE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76" y="2642783"/>
            <a:ext cx="6704244" cy="42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C7A352-54F9-1F62-E70E-75DB346C1CD8}"/>
              </a:ext>
            </a:extLst>
          </p:cNvPr>
          <p:cNvSpPr txBox="1"/>
          <p:nvPr/>
        </p:nvSpPr>
        <p:spPr>
          <a:xfrm>
            <a:off x="7803172" y="253372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-18%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D3B3E1-EB3C-2621-0EBD-602D18280293}"/>
              </a:ext>
            </a:extLst>
          </p:cNvPr>
          <p:cNvSpPr txBox="1"/>
          <p:nvPr/>
        </p:nvSpPr>
        <p:spPr>
          <a:xfrm>
            <a:off x="5917038" y="490006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-46%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7EFB58-38AF-4D5A-3D21-F39F855FE5CD}"/>
              </a:ext>
            </a:extLst>
          </p:cNvPr>
          <p:cNvCxnSpPr>
            <a:cxnSpLocks/>
          </p:cNvCxnSpPr>
          <p:nvPr/>
        </p:nvCxnSpPr>
        <p:spPr>
          <a:xfrm flipV="1">
            <a:off x="7339527" y="4061493"/>
            <a:ext cx="0" cy="2353693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6B750F-5C1E-AC42-68B9-CB8D4518E632}"/>
              </a:ext>
            </a:extLst>
          </p:cNvPr>
          <p:cNvSpPr txBox="1"/>
          <p:nvPr/>
        </p:nvSpPr>
        <p:spPr>
          <a:xfrm>
            <a:off x="6816884" y="369216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-28%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59F60-E9E9-5460-988E-39F7D5AD4631}"/>
              </a:ext>
            </a:extLst>
          </p:cNvPr>
          <p:cNvSpPr txBox="1"/>
          <p:nvPr/>
        </p:nvSpPr>
        <p:spPr>
          <a:xfrm>
            <a:off x="6038217" y="369216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3192081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40615</TotalTime>
  <Words>457</Words>
  <Application>Microsoft Office PowerPoint</Application>
  <PresentationFormat>Widescreen</PresentationFormat>
  <Paragraphs>123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Tahoma</vt:lpstr>
      <vt:lpstr>Office Theme</vt:lpstr>
      <vt:lpstr>How does traffic respond to tolling?</vt:lpstr>
      <vt:lpstr>Who We Are</vt:lpstr>
      <vt:lpstr>Our Clients</vt:lpstr>
      <vt:lpstr>Research Question</vt:lpstr>
      <vt:lpstr>Background: Price Elasticity</vt:lpstr>
      <vt:lpstr>Background: Traffic Modelling</vt:lpstr>
      <vt:lpstr>Data Collection</vt:lpstr>
      <vt:lpstr>Dataset</vt:lpstr>
      <vt:lpstr>Distribution of results</vt:lpstr>
      <vt:lpstr>Summary statistics</vt:lpstr>
      <vt:lpstr>It’s about time</vt:lpstr>
      <vt:lpstr>Where did the cars go?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Shining a Light in the Black Box</dc:title>
  <dc:creator>Robert Bain</dc:creator>
  <cp:lastModifiedBy>Deny Sullivan</cp:lastModifiedBy>
  <cp:revision>1974</cp:revision>
  <cp:lastPrinted>2021-02-25T08:23:29Z</cp:lastPrinted>
  <dcterms:created xsi:type="dcterms:W3CDTF">2016-09-29T16:58:02Z</dcterms:created>
  <dcterms:modified xsi:type="dcterms:W3CDTF">2023-12-08T19:53:27Z</dcterms:modified>
</cp:coreProperties>
</file>