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3" r:id="rId3"/>
    <p:sldId id="264" r:id="rId4"/>
    <p:sldId id="257" r:id="rId5"/>
    <p:sldId id="265" r:id="rId6"/>
    <p:sldId id="266" r:id="rId7"/>
    <p:sldId id="261" r:id="rId8"/>
    <p:sldId id="259" r:id="rId9"/>
    <p:sldId id="262" r:id="rId10"/>
    <p:sldId id="260"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5CF664-FFC2-49DD-947D-4E176F8CCD05}" v="265" dt="2023-12-07T22:42:18.223"/>
    <p1510:client id="{BEA27ED9-8F86-41E6-9A8D-4EAC08428F9C}" v="26" dt="2023-12-07T23:27:18.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118" autoAdjust="0"/>
  </p:normalViewPr>
  <p:slideViewPr>
    <p:cSldViewPr snapToGrid="0">
      <p:cViewPr varScale="1">
        <p:scale>
          <a:sx n="77" d="100"/>
          <a:sy n="77" d="100"/>
        </p:scale>
        <p:origin x="91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Moore" userId="ed503472c63de200" providerId="LiveId" clId="{105CF664-FFC2-49DD-947D-4E176F8CCD05}"/>
    <pc:docChg chg="undo custSel addSld modSld sldOrd">
      <pc:chgData name="Daniel Moore" userId="ed503472c63de200" providerId="LiveId" clId="{105CF664-FFC2-49DD-947D-4E176F8CCD05}" dt="2023-12-07T22:42:42.063" v="39062" actId="1076"/>
      <pc:docMkLst>
        <pc:docMk/>
      </pc:docMkLst>
      <pc:sldChg chg="modSp mod modNotesTx">
        <pc:chgData name="Daniel Moore" userId="ed503472c63de200" providerId="LiveId" clId="{105CF664-FFC2-49DD-947D-4E176F8CCD05}" dt="2023-12-06T20:55:22.090" v="29899" actId="20577"/>
        <pc:sldMkLst>
          <pc:docMk/>
          <pc:sldMk cId="1390111008" sldId="256"/>
        </pc:sldMkLst>
        <pc:spChg chg="mod">
          <ac:chgData name="Daniel Moore" userId="ed503472c63de200" providerId="LiveId" clId="{105CF664-FFC2-49DD-947D-4E176F8CCD05}" dt="2023-11-29T19:03:53.173" v="960" actId="2711"/>
          <ac:spMkLst>
            <pc:docMk/>
            <pc:sldMk cId="1390111008" sldId="256"/>
            <ac:spMk id="2" creationId="{21048EBF-4645-5D40-A07A-23D072CBE757}"/>
          </ac:spMkLst>
        </pc:spChg>
        <pc:spChg chg="mod">
          <ac:chgData name="Daniel Moore" userId="ed503472c63de200" providerId="LiveId" clId="{105CF664-FFC2-49DD-947D-4E176F8CCD05}" dt="2023-11-29T19:05:29.068" v="1215" actId="20577"/>
          <ac:spMkLst>
            <pc:docMk/>
            <pc:sldMk cId="1390111008" sldId="256"/>
            <ac:spMk id="3" creationId="{2EB85C81-C088-B8F6-5539-886390947BE3}"/>
          </ac:spMkLst>
        </pc:spChg>
      </pc:sldChg>
      <pc:sldChg chg="addSp delSp modSp mod ord modNotesTx">
        <pc:chgData name="Daniel Moore" userId="ed503472c63de200" providerId="LiveId" clId="{105CF664-FFC2-49DD-947D-4E176F8CCD05}" dt="2023-12-07T22:36:02.591" v="39030" actId="20577"/>
        <pc:sldMkLst>
          <pc:docMk/>
          <pc:sldMk cId="695667760" sldId="257"/>
        </pc:sldMkLst>
        <pc:spChg chg="add del mod">
          <ac:chgData name="Daniel Moore" userId="ed503472c63de200" providerId="LiveId" clId="{105CF664-FFC2-49DD-947D-4E176F8CCD05}" dt="2023-12-02T15:48:37.419" v="5438" actId="478"/>
          <ac:spMkLst>
            <pc:docMk/>
            <pc:sldMk cId="695667760" sldId="257"/>
            <ac:spMk id="2" creationId="{2CF67C70-C02E-2ACA-FD2B-1BDC8C43F1A3}"/>
          </ac:spMkLst>
        </pc:spChg>
        <pc:spChg chg="mod">
          <ac:chgData name="Daniel Moore" userId="ed503472c63de200" providerId="LiveId" clId="{105CF664-FFC2-49DD-947D-4E176F8CCD05}" dt="2023-12-07T22:36:02.591" v="39030" actId="20577"/>
          <ac:spMkLst>
            <pc:docMk/>
            <pc:sldMk cId="695667760" sldId="257"/>
            <ac:spMk id="10" creationId="{E1F425D0-3CFE-95EE-9A19-FBFA23013D82}"/>
          </ac:spMkLst>
        </pc:spChg>
        <pc:spChg chg="mod">
          <ac:chgData name="Daniel Moore" userId="ed503472c63de200" providerId="LiveId" clId="{105CF664-FFC2-49DD-947D-4E176F8CCD05}" dt="2023-12-02T15:53:32.480" v="5902" actId="14100"/>
          <ac:spMkLst>
            <pc:docMk/>
            <pc:sldMk cId="695667760" sldId="257"/>
            <ac:spMk id="11" creationId="{C9F9DE8F-FB66-5B19-E3D7-425272494824}"/>
          </ac:spMkLst>
        </pc:spChg>
        <pc:graphicFrameChg chg="mod modGraphic">
          <ac:chgData name="Daniel Moore" userId="ed503472c63de200" providerId="LiveId" clId="{105CF664-FFC2-49DD-947D-4E176F8CCD05}" dt="2023-12-02T15:48:41.140" v="5439" actId="14100"/>
          <ac:graphicFrameMkLst>
            <pc:docMk/>
            <pc:sldMk cId="695667760" sldId="257"/>
            <ac:graphicFrameMk id="9" creationId="{8359B9ED-07AD-A1F6-B607-1E29C44379EB}"/>
          </ac:graphicFrameMkLst>
        </pc:graphicFrameChg>
      </pc:sldChg>
      <pc:sldChg chg="modSp mod ord modNotesTx">
        <pc:chgData name="Daniel Moore" userId="ed503472c63de200" providerId="LiveId" clId="{105CF664-FFC2-49DD-947D-4E176F8CCD05}" dt="2023-12-07T00:13:36.648" v="38910" actId="20577"/>
        <pc:sldMkLst>
          <pc:docMk/>
          <pc:sldMk cId="4193525327" sldId="259"/>
        </pc:sldMkLst>
        <pc:spChg chg="mod">
          <ac:chgData name="Daniel Moore" userId="ed503472c63de200" providerId="LiveId" clId="{105CF664-FFC2-49DD-947D-4E176F8CCD05}" dt="2023-11-29T22:46:43.628" v="2406" actId="1076"/>
          <ac:spMkLst>
            <pc:docMk/>
            <pc:sldMk cId="4193525327" sldId="259"/>
            <ac:spMk id="4" creationId="{827B75C6-DD67-8618-65C1-01146916E640}"/>
          </ac:spMkLst>
        </pc:spChg>
        <pc:spChg chg="mod">
          <ac:chgData name="Daniel Moore" userId="ed503472c63de200" providerId="LiveId" clId="{105CF664-FFC2-49DD-947D-4E176F8CCD05}" dt="2023-11-29T22:46:46.450" v="2407" actId="1076"/>
          <ac:spMkLst>
            <pc:docMk/>
            <pc:sldMk cId="4193525327" sldId="259"/>
            <ac:spMk id="5" creationId="{860E559E-3C42-72AF-3F9F-4454A2A908B4}"/>
          </ac:spMkLst>
        </pc:spChg>
        <pc:spChg chg="mod">
          <ac:chgData name="Daniel Moore" userId="ed503472c63de200" providerId="LiveId" clId="{105CF664-FFC2-49DD-947D-4E176F8CCD05}" dt="2023-11-29T22:46:50.106" v="2408" actId="1076"/>
          <ac:spMkLst>
            <pc:docMk/>
            <pc:sldMk cId="4193525327" sldId="259"/>
            <ac:spMk id="6" creationId="{C6218D76-748E-02C1-9B4F-0D9743C48C4B}"/>
          </ac:spMkLst>
        </pc:spChg>
        <pc:spChg chg="mod">
          <ac:chgData name="Daniel Moore" userId="ed503472c63de200" providerId="LiveId" clId="{105CF664-FFC2-49DD-947D-4E176F8CCD05}" dt="2023-11-29T22:46:53.179" v="2409" actId="1076"/>
          <ac:spMkLst>
            <pc:docMk/>
            <pc:sldMk cId="4193525327" sldId="259"/>
            <ac:spMk id="7" creationId="{35C9B5E3-1AB6-5280-44DE-3AE5FA9D1DFD}"/>
          </ac:spMkLst>
        </pc:spChg>
        <pc:spChg chg="mod">
          <ac:chgData name="Daniel Moore" userId="ed503472c63de200" providerId="LiveId" clId="{105CF664-FFC2-49DD-947D-4E176F8CCD05}" dt="2023-12-02T15:11:45.330" v="4480" actId="5793"/>
          <ac:spMkLst>
            <pc:docMk/>
            <pc:sldMk cId="4193525327" sldId="259"/>
            <ac:spMk id="12" creationId="{8717F680-BC9B-0ED9-41E5-722F05F6FB56}"/>
          </ac:spMkLst>
        </pc:spChg>
        <pc:graphicFrameChg chg="mod">
          <ac:chgData name="Daniel Moore" userId="ed503472c63de200" providerId="LiveId" clId="{105CF664-FFC2-49DD-947D-4E176F8CCD05}" dt="2023-11-29T22:46:37.356" v="2405" actId="14100"/>
          <ac:graphicFrameMkLst>
            <pc:docMk/>
            <pc:sldMk cId="4193525327" sldId="259"/>
            <ac:graphicFrameMk id="9" creationId="{02FB8C70-07C5-B327-CA7B-9D3D664FEC93}"/>
          </ac:graphicFrameMkLst>
        </pc:graphicFrameChg>
        <pc:cxnChg chg="mod">
          <ac:chgData name="Daniel Moore" userId="ed503472c63de200" providerId="LiveId" clId="{105CF664-FFC2-49DD-947D-4E176F8CCD05}" dt="2023-11-29T22:47:24.207" v="2418" actId="14100"/>
          <ac:cxnSpMkLst>
            <pc:docMk/>
            <pc:sldMk cId="4193525327" sldId="259"/>
            <ac:cxnSpMk id="11" creationId="{B75405B5-3FEE-3D87-4FC7-E9CDE4D2B1D1}"/>
          </ac:cxnSpMkLst>
        </pc:cxnChg>
      </pc:sldChg>
      <pc:sldChg chg="modSp mod modNotesTx">
        <pc:chgData name="Daniel Moore" userId="ed503472c63de200" providerId="LiveId" clId="{105CF664-FFC2-49DD-947D-4E176F8CCD05}" dt="2023-12-06T23:31:40.392" v="38597" actId="20577"/>
        <pc:sldMkLst>
          <pc:docMk/>
          <pc:sldMk cId="3136545915" sldId="260"/>
        </pc:sldMkLst>
        <pc:spChg chg="mod">
          <ac:chgData name="Daniel Moore" userId="ed503472c63de200" providerId="LiveId" clId="{105CF664-FFC2-49DD-947D-4E176F8CCD05}" dt="2023-12-02T15:11:50.238" v="4482" actId="5793"/>
          <ac:spMkLst>
            <pc:docMk/>
            <pc:sldMk cId="3136545915" sldId="260"/>
            <ac:spMk id="7" creationId="{19B6317C-1E77-FD9D-D45C-E9196E1BDABC}"/>
          </ac:spMkLst>
        </pc:spChg>
      </pc:sldChg>
      <pc:sldChg chg="addSp delSp modSp mod ord modNotesTx">
        <pc:chgData name="Daniel Moore" userId="ed503472c63de200" providerId="LiveId" clId="{105CF664-FFC2-49DD-947D-4E176F8CCD05}" dt="2023-12-06T23:31:02.367" v="38555" actId="20577"/>
        <pc:sldMkLst>
          <pc:docMk/>
          <pc:sldMk cId="1756978991" sldId="261"/>
        </pc:sldMkLst>
        <pc:spChg chg="add mod">
          <ac:chgData name="Daniel Moore" userId="ed503472c63de200" providerId="LiveId" clId="{105CF664-FFC2-49DD-947D-4E176F8CCD05}" dt="2023-11-29T17:30:54.143" v="205" actId="20577"/>
          <ac:spMkLst>
            <pc:docMk/>
            <pc:sldMk cId="1756978991" sldId="261"/>
            <ac:spMk id="2" creationId="{00D4292C-4942-58BE-1D9A-BD55DD82B2CE}"/>
          </ac:spMkLst>
        </pc:spChg>
        <pc:spChg chg="add mod">
          <ac:chgData name="Daniel Moore" userId="ed503472c63de200" providerId="LiveId" clId="{105CF664-FFC2-49DD-947D-4E176F8CCD05}" dt="2023-11-29T18:41:47.955" v="211" actId="1076"/>
          <ac:spMkLst>
            <pc:docMk/>
            <pc:sldMk cId="1756978991" sldId="261"/>
            <ac:spMk id="3" creationId="{DEB19DCE-CC8B-6A67-F24B-98CA3098FEB7}"/>
          </ac:spMkLst>
        </pc:spChg>
        <pc:spChg chg="add mod">
          <ac:chgData name="Daniel Moore" userId="ed503472c63de200" providerId="LiveId" clId="{105CF664-FFC2-49DD-947D-4E176F8CCD05}" dt="2023-11-29T19:23:52.605" v="1859" actId="20577"/>
          <ac:spMkLst>
            <pc:docMk/>
            <pc:sldMk cId="1756978991" sldId="261"/>
            <ac:spMk id="4" creationId="{2189CAE2-3D79-9B2B-BA9E-F0F1EFFFDDF5}"/>
          </ac:spMkLst>
        </pc:spChg>
        <pc:spChg chg="add mod">
          <ac:chgData name="Daniel Moore" userId="ed503472c63de200" providerId="LiveId" clId="{105CF664-FFC2-49DD-947D-4E176F8CCD05}" dt="2023-12-02T19:08:22.157" v="6568" actId="20577"/>
          <ac:spMkLst>
            <pc:docMk/>
            <pc:sldMk cId="1756978991" sldId="261"/>
            <ac:spMk id="5" creationId="{A9152838-2399-D9F1-8E55-7575656C8FB0}"/>
          </ac:spMkLst>
        </pc:spChg>
        <pc:spChg chg="add mod">
          <ac:chgData name="Daniel Moore" userId="ed503472c63de200" providerId="LiveId" clId="{105CF664-FFC2-49DD-947D-4E176F8CCD05}" dt="2023-11-29T19:30:29.542" v="1944" actId="20577"/>
          <ac:spMkLst>
            <pc:docMk/>
            <pc:sldMk cId="1756978991" sldId="261"/>
            <ac:spMk id="6" creationId="{50371201-B98D-FFDE-B8BB-307E8089CCC7}"/>
          </ac:spMkLst>
        </pc:spChg>
        <pc:spChg chg="add mod">
          <ac:chgData name="Daniel Moore" userId="ed503472c63de200" providerId="LiveId" clId="{105CF664-FFC2-49DD-947D-4E176F8CCD05}" dt="2023-12-02T19:07:56.328" v="6565" actId="20577"/>
          <ac:spMkLst>
            <pc:docMk/>
            <pc:sldMk cId="1756978991" sldId="261"/>
            <ac:spMk id="7" creationId="{A2A673D5-1435-03E5-B50B-1B4D7BD9DE8B}"/>
          </ac:spMkLst>
        </pc:spChg>
        <pc:spChg chg="add mod">
          <ac:chgData name="Daniel Moore" userId="ed503472c63de200" providerId="LiveId" clId="{105CF664-FFC2-49DD-947D-4E176F8CCD05}" dt="2023-11-29T19:30:17.096" v="1920" actId="1076"/>
          <ac:spMkLst>
            <pc:docMk/>
            <pc:sldMk cId="1756978991" sldId="261"/>
            <ac:spMk id="8" creationId="{FCC16E6A-2E47-3078-2219-2FCC3611F1C1}"/>
          </ac:spMkLst>
        </pc:spChg>
        <pc:spChg chg="add mod">
          <ac:chgData name="Daniel Moore" userId="ed503472c63de200" providerId="LiveId" clId="{105CF664-FFC2-49DD-947D-4E176F8CCD05}" dt="2023-11-29T19:24:19.088" v="1873" actId="14100"/>
          <ac:spMkLst>
            <pc:docMk/>
            <pc:sldMk cId="1756978991" sldId="261"/>
            <ac:spMk id="9" creationId="{02186158-A6D8-ED5F-1CD5-85BE226926A2}"/>
          </ac:spMkLst>
        </pc:spChg>
        <pc:spChg chg="add mod">
          <ac:chgData name="Daniel Moore" userId="ed503472c63de200" providerId="LiveId" clId="{105CF664-FFC2-49DD-947D-4E176F8CCD05}" dt="2023-11-29T18:58:28.311" v="948" actId="1076"/>
          <ac:spMkLst>
            <pc:docMk/>
            <pc:sldMk cId="1756978991" sldId="261"/>
            <ac:spMk id="10" creationId="{84DCCE17-9A87-A7B9-07AC-A41BB5DF1D66}"/>
          </ac:spMkLst>
        </pc:spChg>
        <pc:cxnChg chg="add mod">
          <ac:chgData name="Daniel Moore" userId="ed503472c63de200" providerId="LiveId" clId="{105CF664-FFC2-49DD-947D-4E176F8CCD05}" dt="2023-11-29T18:49:03.471" v="820" actId="13822"/>
          <ac:cxnSpMkLst>
            <pc:docMk/>
            <pc:sldMk cId="1756978991" sldId="261"/>
            <ac:cxnSpMk id="12" creationId="{6F379F2B-255C-FCB1-8057-25029FD5D1F3}"/>
          </ac:cxnSpMkLst>
        </pc:cxnChg>
        <pc:cxnChg chg="add mod">
          <ac:chgData name="Daniel Moore" userId="ed503472c63de200" providerId="LiveId" clId="{105CF664-FFC2-49DD-947D-4E176F8CCD05}" dt="2023-11-29T18:55:35.409" v="910" actId="13822"/>
          <ac:cxnSpMkLst>
            <pc:docMk/>
            <pc:sldMk cId="1756978991" sldId="261"/>
            <ac:cxnSpMk id="18" creationId="{71E42752-90D4-E3A9-007C-DBBA4A4C5815}"/>
          </ac:cxnSpMkLst>
        </pc:cxnChg>
        <pc:cxnChg chg="add mod">
          <ac:chgData name="Daniel Moore" userId="ed503472c63de200" providerId="LiveId" clId="{105CF664-FFC2-49DD-947D-4E176F8CCD05}" dt="2023-11-29T18:55:43.618" v="912" actId="13822"/>
          <ac:cxnSpMkLst>
            <pc:docMk/>
            <pc:sldMk cId="1756978991" sldId="261"/>
            <ac:cxnSpMk id="20" creationId="{7C353A29-D1C5-BE7A-9E90-A867271A1B14}"/>
          </ac:cxnSpMkLst>
        </pc:cxnChg>
        <pc:cxnChg chg="add mod">
          <ac:chgData name="Daniel Moore" userId="ed503472c63de200" providerId="LiveId" clId="{105CF664-FFC2-49DD-947D-4E176F8CCD05}" dt="2023-11-29T18:57:16.428" v="916" actId="13822"/>
          <ac:cxnSpMkLst>
            <pc:docMk/>
            <pc:sldMk cId="1756978991" sldId="261"/>
            <ac:cxnSpMk id="22" creationId="{3A7E2D1A-0F07-AA4B-F3A6-E781EC41D4E3}"/>
          </ac:cxnSpMkLst>
        </pc:cxnChg>
        <pc:cxnChg chg="add mod">
          <ac:chgData name="Daniel Moore" userId="ed503472c63de200" providerId="LiveId" clId="{105CF664-FFC2-49DD-947D-4E176F8CCD05}" dt="2023-11-29T18:57:22.863" v="918" actId="13822"/>
          <ac:cxnSpMkLst>
            <pc:docMk/>
            <pc:sldMk cId="1756978991" sldId="261"/>
            <ac:cxnSpMk id="24" creationId="{B2C61917-41B6-9ECE-D017-AF28769A6CF4}"/>
          </ac:cxnSpMkLst>
        </pc:cxnChg>
        <pc:cxnChg chg="add del">
          <ac:chgData name="Daniel Moore" userId="ed503472c63de200" providerId="LiveId" clId="{105CF664-FFC2-49DD-947D-4E176F8CCD05}" dt="2023-11-29T18:58:50.806" v="950" actId="21"/>
          <ac:cxnSpMkLst>
            <pc:docMk/>
            <pc:sldMk cId="1756978991" sldId="261"/>
            <ac:cxnSpMk id="26" creationId="{1813FEB4-BFD5-40B9-1A72-F1C79C0AA903}"/>
          </ac:cxnSpMkLst>
        </pc:cxnChg>
        <pc:cxnChg chg="add mod">
          <ac:chgData name="Daniel Moore" userId="ed503472c63de200" providerId="LiveId" clId="{105CF664-FFC2-49DD-947D-4E176F8CCD05}" dt="2023-11-29T19:30:20.907" v="1922" actId="14100"/>
          <ac:cxnSpMkLst>
            <pc:docMk/>
            <pc:sldMk cId="1756978991" sldId="261"/>
            <ac:cxnSpMk id="28" creationId="{6455EBBA-B881-EAF7-2FA8-0B4473A73E25}"/>
          </ac:cxnSpMkLst>
        </pc:cxnChg>
        <pc:cxnChg chg="add mod">
          <ac:chgData name="Daniel Moore" userId="ed503472c63de200" providerId="LiveId" clId="{105CF664-FFC2-49DD-947D-4E176F8CCD05}" dt="2023-11-29T19:00:32.394" v="958" actId="13822"/>
          <ac:cxnSpMkLst>
            <pc:docMk/>
            <pc:sldMk cId="1756978991" sldId="261"/>
            <ac:cxnSpMk id="34" creationId="{046190F6-7F36-754B-C743-CF33B44BD325}"/>
          </ac:cxnSpMkLst>
        </pc:cxnChg>
      </pc:sldChg>
      <pc:sldChg chg="addSp delSp modSp new mod modNotesTx">
        <pc:chgData name="Daniel Moore" userId="ed503472c63de200" providerId="LiveId" clId="{105CF664-FFC2-49DD-947D-4E176F8CCD05}" dt="2023-12-06T23:30:35.904" v="38527" actId="20577"/>
        <pc:sldMkLst>
          <pc:docMk/>
          <pc:sldMk cId="3974245098" sldId="262"/>
        </pc:sldMkLst>
        <pc:spChg chg="add mod">
          <ac:chgData name="Daniel Moore" userId="ed503472c63de200" providerId="LiveId" clId="{105CF664-FFC2-49DD-947D-4E176F8CCD05}" dt="2023-11-29T19:11:58.550" v="1250" actId="20577"/>
          <ac:spMkLst>
            <pc:docMk/>
            <pc:sldMk cId="3974245098" sldId="262"/>
            <ac:spMk id="2" creationId="{FE1C29C0-CE45-A90D-55D4-19AEB606A6A2}"/>
          </ac:spMkLst>
        </pc:spChg>
        <pc:spChg chg="add mod">
          <ac:chgData name="Daniel Moore" userId="ed503472c63de200" providerId="LiveId" clId="{105CF664-FFC2-49DD-947D-4E176F8CCD05}" dt="2023-11-29T19:15:14.831" v="1279" actId="1076"/>
          <ac:spMkLst>
            <pc:docMk/>
            <pc:sldMk cId="3974245098" sldId="262"/>
            <ac:spMk id="3" creationId="{5203989E-9575-93DE-FFB6-FFD0987B2676}"/>
          </ac:spMkLst>
        </pc:spChg>
        <pc:spChg chg="add mod">
          <ac:chgData name="Daniel Moore" userId="ed503472c63de200" providerId="LiveId" clId="{105CF664-FFC2-49DD-947D-4E176F8CCD05}" dt="2023-11-29T19:19:38.414" v="1732" actId="20577"/>
          <ac:spMkLst>
            <pc:docMk/>
            <pc:sldMk cId="3974245098" sldId="262"/>
            <ac:spMk id="4" creationId="{27AFE759-74E3-33F4-E14B-47E8399A9679}"/>
          </ac:spMkLst>
        </pc:spChg>
        <pc:spChg chg="add mod">
          <ac:chgData name="Daniel Moore" userId="ed503472c63de200" providerId="LiveId" clId="{105CF664-FFC2-49DD-947D-4E176F8CCD05}" dt="2023-11-29T19:23:25.332" v="1833" actId="14100"/>
          <ac:spMkLst>
            <pc:docMk/>
            <pc:sldMk cId="3974245098" sldId="262"/>
            <ac:spMk id="5" creationId="{5CF27ADE-47D8-B1BA-5254-AF34554233E0}"/>
          </ac:spMkLst>
        </pc:spChg>
        <pc:cxnChg chg="add mod">
          <ac:chgData name="Daniel Moore" userId="ed503472c63de200" providerId="LiveId" clId="{105CF664-FFC2-49DD-947D-4E176F8CCD05}" dt="2023-11-29T19:22:21.003" v="1819" actId="13822"/>
          <ac:cxnSpMkLst>
            <pc:docMk/>
            <pc:sldMk cId="3974245098" sldId="262"/>
            <ac:cxnSpMk id="7" creationId="{D4661995-EE53-3340-8C89-E9CBC34065FF}"/>
          </ac:cxnSpMkLst>
        </pc:cxnChg>
        <pc:cxnChg chg="add mod">
          <ac:chgData name="Daniel Moore" userId="ed503472c63de200" providerId="LiveId" clId="{105CF664-FFC2-49DD-947D-4E176F8CCD05}" dt="2023-11-29T19:22:30.385" v="1821" actId="13822"/>
          <ac:cxnSpMkLst>
            <pc:docMk/>
            <pc:sldMk cId="3974245098" sldId="262"/>
            <ac:cxnSpMk id="9" creationId="{00FAB3A5-C959-5372-EDB8-CC6C68601D14}"/>
          </ac:cxnSpMkLst>
        </pc:cxnChg>
        <pc:cxnChg chg="add del mod">
          <ac:chgData name="Daniel Moore" userId="ed503472c63de200" providerId="LiveId" clId="{105CF664-FFC2-49DD-947D-4E176F8CCD05}" dt="2023-11-29T19:23:10.568" v="1829" actId="478"/>
          <ac:cxnSpMkLst>
            <pc:docMk/>
            <pc:sldMk cId="3974245098" sldId="262"/>
            <ac:cxnSpMk id="11" creationId="{A5714831-5642-9D70-9978-1433411A63CB}"/>
          </ac:cxnSpMkLst>
        </pc:cxnChg>
        <pc:cxnChg chg="add mod">
          <ac:chgData name="Daniel Moore" userId="ed503472c63de200" providerId="LiveId" clId="{105CF664-FFC2-49DD-947D-4E176F8CCD05}" dt="2023-11-29T19:23:06.391" v="1828" actId="13822"/>
          <ac:cxnSpMkLst>
            <pc:docMk/>
            <pc:sldMk cId="3974245098" sldId="262"/>
            <ac:cxnSpMk id="13" creationId="{755C8572-6560-969F-D72F-A345B8D366C9}"/>
          </ac:cxnSpMkLst>
        </pc:cxnChg>
        <pc:cxnChg chg="add mod">
          <ac:chgData name="Daniel Moore" userId="ed503472c63de200" providerId="LiveId" clId="{105CF664-FFC2-49DD-947D-4E176F8CCD05}" dt="2023-11-29T19:23:20.850" v="1832" actId="1076"/>
          <ac:cxnSpMkLst>
            <pc:docMk/>
            <pc:sldMk cId="3974245098" sldId="262"/>
            <ac:cxnSpMk id="14" creationId="{0F5123FB-C85D-881E-69B2-3DCDE43C6611}"/>
          </ac:cxnSpMkLst>
        </pc:cxnChg>
      </pc:sldChg>
      <pc:sldChg chg="addSp delSp modSp new mod modNotesTx">
        <pc:chgData name="Daniel Moore" userId="ed503472c63de200" providerId="LiveId" clId="{105CF664-FFC2-49DD-947D-4E176F8CCD05}" dt="2023-12-07T22:29:48.886" v="38992" actId="20577"/>
        <pc:sldMkLst>
          <pc:docMk/>
          <pc:sldMk cId="2417810241" sldId="263"/>
        </pc:sldMkLst>
        <pc:spChg chg="add del mod">
          <ac:chgData name="Daniel Moore" userId="ed503472c63de200" providerId="LiveId" clId="{105CF664-FFC2-49DD-947D-4E176F8CCD05}" dt="2023-11-29T20:09:59.735" v="2150" actId="478"/>
          <ac:spMkLst>
            <pc:docMk/>
            <pc:sldMk cId="2417810241" sldId="263"/>
            <ac:spMk id="2" creationId="{DE88BE20-605E-4F11-9FAB-2B3AA8DDC96E}"/>
          </ac:spMkLst>
        </pc:spChg>
        <pc:spChg chg="add del mod">
          <ac:chgData name="Daniel Moore" userId="ed503472c63de200" providerId="LiveId" clId="{105CF664-FFC2-49DD-947D-4E176F8CCD05}" dt="2023-11-29T20:10:00.939" v="2151" actId="478"/>
          <ac:spMkLst>
            <pc:docMk/>
            <pc:sldMk cId="2417810241" sldId="263"/>
            <ac:spMk id="3" creationId="{6D79A5AE-941F-2459-F502-401CE81867C8}"/>
          </ac:spMkLst>
        </pc:spChg>
        <pc:spChg chg="add mod">
          <ac:chgData name="Daniel Moore" userId="ed503472c63de200" providerId="LiveId" clId="{105CF664-FFC2-49DD-947D-4E176F8CCD05}" dt="2023-11-30T22:32:25.264" v="2934" actId="20577"/>
          <ac:spMkLst>
            <pc:docMk/>
            <pc:sldMk cId="2417810241" sldId="263"/>
            <ac:spMk id="4" creationId="{9080A753-C54F-04EA-CC4A-6CE4F2D26F51}"/>
          </ac:spMkLst>
        </pc:spChg>
        <pc:spChg chg="add mod">
          <ac:chgData name="Daniel Moore" userId="ed503472c63de200" providerId="LiveId" clId="{105CF664-FFC2-49DD-947D-4E176F8CCD05}" dt="2023-12-07T22:29:48.886" v="38992" actId="20577"/>
          <ac:spMkLst>
            <pc:docMk/>
            <pc:sldMk cId="2417810241" sldId="263"/>
            <ac:spMk id="5" creationId="{5FE13307-3048-00C4-1FE6-C836ED5DB7AC}"/>
          </ac:spMkLst>
        </pc:spChg>
        <pc:graphicFrameChg chg="add del mod">
          <ac:chgData name="Daniel Moore" userId="ed503472c63de200" providerId="LiveId" clId="{105CF664-FFC2-49DD-947D-4E176F8CCD05}" dt="2023-11-30T22:17:25.278" v="2435" actId="21"/>
          <ac:graphicFrameMkLst>
            <pc:docMk/>
            <pc:sldMk cId="2417810241" sldId="263"/>
            <ac:graphicFrameMk id="2" creationId="{A14009EB-66E6-216C-4420-2761B20CBB07}"/>
          </ac:graphicFrameMkLst>
        </pc:graphicFrameChg>
        <pc:graphicFrameChg chg="add mod">
          <ac:chgData name="Daniel Moore" userId="ed503472c63de200" providerId="LiveId" clId="{105CF664-FFC2-49DD-947D-4E176F8CCD05}" dt="2023-12-02T15:01:23.889" v="4251" actId="404"/>
          <ac:graphicFrameMkLst>
            <pc:docMk/>
            <pc:sldMk cId="2417810241" sldId="263"/>
            <ac:graphicFrameMk id="3" creationId="{E6968EC2-AF5F-15FB-9C74-1CF2BA0F2014}"/>
          </ac:graphicFrameMkLst>
        </pc:graphicFrameChg>
      </pc:sldChg>
      <pc:sldChg chg="addSp modSp new mod modNotesTx">
        <pc:chgData name="Daniel Moore" userId="ed503472c63de200" providerId="LiveId" clId="{105CF664-FFC2-49DD-947D-4E176F8CCD05}" dt="2023-12-06T23:13:44.843" v="37476" actId="20577"/>
        <pc:sldMkLst>
          <pc:docMk/>
          <pc:sldMk cId="1775546126" sldId="264"/>
        </pc:sldMkLst>
        <pc:spChg chg="add mod">
          <ac:chgData name="Daniel Moore" userId="ed503472c63de200" providerId="LiveId" clId="{105CF664-FFC2-49DD-947D-4E176F8CCD05}" dt="2023-12-02T15:53:07.321" v="5864" actId="20577"/>
          <ac:spMkLst>
            <pc:docMk/>
            <pc:sldMk cId="1775546126" sldId="264"/>
            <ac:spMk id="2" creationId="{1284CE4B-2266-6210-9BC1-6E480D77D035}"/>
          </ac:spMkLst>
        </pc:spChg>
        <pc:spChg chg="add mod">
          <ac:chgData name="Daniel Moore" userId="ed503472c63de200" providerId="LiveId" clId="{105CF664-FFC2-49DD-947D-4E176F8CCD05}" dt="2023-12-03T14:18:11.030" v="11545" actId="20577"/>
          <ac:spMkLst>
            <pc:docMk/>
            <pc:sldMk cId="1775546126" sldId="264"/>
            <ac:spMk id="4" creationId="{46E4CFB7-6B85-0975-5E53-F179AB2CECA2}"/>
          </ac:spMkLst>
        </pc:spChg>
        <pc:graphicFrameChg chg="add mod">
          <ac:chgData name="Daniel Moore" userId="ed503472c63de200" providerId="LiveId" clId="{105CF664-FFC2-49DD-947D-4E176F8CCD05}" dt="2023-12-02T19:32:19.900" v="6941" actId="1076"/>
          <ac:graphicFrameMkLst>
            <pc:docMk/>
            <pc:sldMk cId="1775546126" sldId="264"/>
            <ac:graphicFrameMk id="3" creationId="{FB9A4A36-ABDC-B0A9-CECD-9727994D7DB3}"/>
          </ac:graphicFrameMkLst>
        </pc:graphicFrameChg>
      </pc:sldChg>
      <pc:sldChg chg="addSp modSp new mod modNotesTx">
        <pc:chgData name="Daniel Moore" userId="ed503472c63de200" providerId="LiveId" clId="{105CF664-FFC2-49DD-947D-4E176F8CCD05}" dt="2023-12-07T22:37:27.831" v="39039" actId="20577"/>
        <pc:sldMkLst>
          <pc:docMk/>
          <pc:sldMk cId="1257862750" sldId="265"/>
        </pc:sldMkLst>
        <pc:spChg chg="add mod">
          <ac:chgData name="Daniel Moore" userId="ed503472c63de200" providerId="LiveId" clId="{105CF664-FFC2-49DD-947D-4E176F8CCD05}" dt="2023-12-02T15:53:18.140" v="5870" actId="20577"/>
          <ac:spMkLst>
            <pc:docMk/>
            <pc:sldMk cId="1257862750" sldId="265"/>
            <ac:spMk id="2" creationId="{D1A04785-40D1-F062-ECDB-79451E0520E0}"/>
          </ac:spMkLst>
        </pc:spChg>
        <pc:spChg chg="add mod">
          <ac:chgData name="Daniel Moore" userId="ed503472c63de200" providerId="LiveId" clId="{105CF664-FFC2-49DD-947D-4E176F8CCD05}" dt="2023-12-07T22:37:27.831" v="39039" actId="20577"/>
          <ac:spMkLst>
            <pc:docMk/>
            <pc:sldMk cId="1257862750" sldId="265"/>
            <ac:spMk id="4" creationId="{6D6A25AA-635B-BC4B-CED2-1531EBA6ED68}"/>
          </ac:spMkLst>
        </pc:spChg>
        <pc:graphicFrameChg chg="add mod">
          <ac:chgData name="Daniel Moore" userId="ed503472c63de200" providerId="LiveId" clId="{105CF664-FFC2-49DD-947D-4E176F8CCD05}" dt="2023-12-02T15:50:47.955" v="5739" actId="1076"/>
          <ac:graphicFrameMkLst>
            <pc:docMk/>
            <pc:sldMk cId="1257862750" sldId="265"/>
            <ac:graphicFrameMk id="3" creationId="{5FACB427-01CC-BF69-923E-989D248B7558}"/>
          </ac:graphicFrameMkLst>
        </pc:graphicFrameChg>
      </pc:sldChg>
      <pc:sldChg chg="addSp modSp new mod modNotesTx">
        <pc:chgData name="Daniel Moore" userId="ed503472c63de200" providerId="LiveId" clId="{105CF664-FFC2-49DD-947D-4E176F8CCD05}" dt="2023-12-07T22:22:25.681" v="38931" actId="20577"/>
        <pc:sldMkLst>
          <pc:docMk/>
          <pc:sldMk cId="2128214963" sldId="266"/>
        </pc:sldMkLst>
        <pc:spChg chg="add mod">
          <ac:chgData name="Daniel Moore" userId="ed503472c63de200" providerId="LiveId" clId="{105CF664-FFC2-49DD-947D-4E176F8CCD05}" dt="2023-12-02T18:57:23.791" v="5935" actId="20577"/>
          <ac:spMkLst>
            <pc:docMk/>
            <pc:sldMk cId="2128214963" sldId="266"/>
            <ac:spMk id="2" creationId="{DD046644-9655-D4E5-1781-E7779A771CCF}"/>
          </ac:spMkLst>
        </pc:spChg>
        <pc:spChg chg="add mod">
          <ac:chgData name="Daniel Moore" userId="ed503472c63de200" providerId="LiveId" clId="{105CF664-FFC2-49DD-947D-4E176F8CCD05}" dt="2023-12-04T23:40:11.902" v="20410" actId="20577"/>
          <ac:spMkLst>
            <pc:docMk/>
            <pc:sldMk cId="2128214963" sldId="266"/>
            <ac:spMk id="4" creationId="{D6513EB9-D954-FB54-39EA-1425B4833EA0}"/>
          </ac:spMkLst>
        </pc:spChg>
        <pc:graphicFrameChg chg="add mod">
          <ac:chgData name="Daniel Moore" userId="ed503472c63de200" providerId="LiveId" clId="{105CF664-FFC2-49DD-947D-4E176F8CCD05}" dt="2023-12-02T19:15:57.135" v="6744" actId="403"/>
          <ac:graphicFrameMkLst>
            <pc:docMk/>
            <pc:sldMk cId="2128214963" sldId="266"/>
            <ac:graphicFrameMk id="3" creationId="{7090AEA7-2781-C84D-F5E2-B29DF53C6EC1}"/>
          </ac:graphicFrameMkLst>
        </pc:graphicFrameChg>
      </pc:sldChg>
      <pc:sldChg chg="addSp modSp new mod modNotesTx">
        <pc:chgData name="Daniel Moore" userId="ed503472c63de200" providerId="LiveId" clId="{105CF664-FFC2-49DD-947D-4E176F8CCD05}" dt="2023-12-06T23:35:07.566" v="38812" actId="20577"/>
        <pc:sldMkLst>
          <pc:docMk/>
          <pc:sldMk cId="4132891727" sldId="267"/>
        </pc:sldMkLst>
        <pc:spChg chg="add mod">
          <ac:chgData name="Daniel Moore" userId="ed503472c63de200" providerId="LiveId" clId="{105CF664-FFC2-49DD-947D-4E176F8CCD05}" dt="2023-12-02T19:28:18.489" v="6763" actId="20577"/>
          <ac:spMkLst>
            <pc:docMk/>
            <pc:sldMk cId="4132891727" sldId="267"/>
            <ac:spMk id="2" creationId="{21EFDAA3-F311-9102-0345-2BDADFF374AD}"/>
          </ac:spMkLst>
        </pc:spChg>
        <pc:spChg chg="add mod">
          <ac:chgData name="Daniel Moore" userId="ed503472c63de200" providerId="LiveId" clId="{105CF664-FFC2-49DD-947D-4E176F8CCD05}" dt="2023-12-06T01:43:30.261" v="29381" actId="20577"/>
          <ac:spMkLst>
            <pc:docMk/>
            <pc:sldMk cId="4132891727" sldId="267"/>
            <ac:spMk id="3" creationId="{16CAD3AA-507B-8584-98D8-84DD6C7DE9CF}"/>
          </ac:spMkLst>
        </pc:spChg>
      </pc:sldChg>
      <pc:sldChg chg="addSp modSp new mod ord">
        <pc:chgData name="Daniel Moore" userId="ed503472c63de200" providerId="LiveId" clId="{105CF664-FFC2-49DD-947D-4E176F8CCD05}" dt="2023-12-07T22:42:38.088" v="39061" actId="1076"/>
        <pc:sldMkLst>
          <pc:docMk/>
          <pc:sldMk cId="1433456380" sldId="268"/>
        </pc:sldMkLst>
        <pc:spChg chg="add mod">
          <ac:chgData name="Daniel Moore" userId="ed503472c63de200" providerId="LiveId" clId="{105CF664-FFC2-49DD-947D-4E176F8CCD05}" dt="2023-12-07T22:29:34.155" v="38972" actId="20577"/>
          <ac:spMkLst>
            <pc:docMk/>
            <pc:sldMk cId="1433456380" sldId="268"/>
            <ac:spMk id="2" creationId="{459DBD0A-5F52-EEBF-9509-EE05FDE09534}"/>
          </ac:spMkLst>
        </pc:spChg>
        <pc:spChg chg="add mod">
          <ac:chgData name="Daniel Moore" userId="ed503472c63de200" providerId="LiveId" clId="{105CF664-FFC2-49DD-947D-4E176F8CCD05}" dt="2023-12-07T22:42:38.088" v="39061" actId="1076"/>
          <ac:spMkLst>
            <pc:docMk/>
            <pc:sldMk cId="1433456380" sldId="268"/>
            <ac:spMk id="3" creationId="{05FF187A-E299-5538-DCE0-744DFDFE9EE5}"/>
          </ac:spMkLst>
        </pc:spChg>
      </pc:sldChg>
      <pc:sldChg chg="addSp modSp new mod">
        <pc:chgData name="Daniel Moore" userId="ed503472c63de200" providerId="LiveId" clId="{105CF664-FFC2-49DD-947D-4E176F8CCD05}" dt="2023-12-07T22:42:42.063" v="39062" actId="1076"/>
        <pc:sldMkLst>
          <pc:docMk/>
          <pc:sldMk cId="2530941556" sldId="269"/>
        </pc:sldMkLst>
        <pc:spChg chg="add mod">
          <ac:chgData name="Daniel Moore" userId="ed503472c63de200" providerId="LiveId" clId="{105CF664-FFC2-49DD-947D-4E176F8CCD05}" dt="2023-12-07T22:42:13.249" v="39055"/>
          <ac:spMkLst>
            <pc:docMk/>
            <pc:sldMk cId="2530941556" sldId="269"/>
            <ac:spMk id="2" creationId="{B7A440A3-16C1-A034-DEE5-C433A773E69B}"/>
          </ac:spMkLst>
        </pc:spChg>
        <pc:spChg chg="add mod">
          <ac:chgData name="Daniel Moore" userId="ed503472c63de200" providerId="LiveId" clId="{105CF664-FFC2-49DD-947D-4E176F8CCD05}" dt="2023-12-07T22:42:42.063" v="39062" actId="1076"/>
          <ac:spMkLst>
            <pc:docMk/>
            <pc:sldMk cId="2530941556" sldId="269"/>
            <ac:spMk id="3" creationId="{6B9A387F-130E-9675-03E1-4B40393A7699}"/>
          </ac:spMkLst>
        </pc:spChg>
      </pc:sldChg>
    </pc:docChg>
  </pc:docChgLst>
  <pc:docChgLst>
    <pc:chgData name="Daniel Moore" userId="ed503472c63de200" providerId="LiveId" clId="{BEA27ED9-8F86-41E6-9A8D-4EAC08428F9C}"/>
    <pc:docChg chg="custSel modSld">
      <pc:chgData name="Daniel Moore" userId="ed503472c63de200" providerId="LiveId" clId="{BEA27ED9-8F86-41E6-9A8D-4EAC08428F9C}" dt="2023-12-07T23:31:11.033" v="314" actId="20577"/>
      <pc:docMkLst>
        <pc:docMk/>
      </pc:docMkLst>
      <pc:sldChg chg="modNotesTx">
        <pc:chgData name="Daniel Moore" userId="ed503472c63de200" providerId="LiveId" clId="{BEA27ED9-8F86-41E6-9A8D-4EAC08428F9C}" dt="2023-12-07T22:43:54.239" v="1" actId="20577"/>
        <pc:sldMkLst>
          <pc:docMk/>
          <pc:sldMk cId="1390111008" sldId="256"/>
        </pc:sldMkLst>
      </pc:sldChg>
      <pc:sldChg chg="modNotesTx">
        <pc:chgData name="Daniel Moore" userId="ed503472c63de200" providerId="LiveId" clId="{BEA27ED9-8F86-41E6-9A8D-4EAC08428F9C}" dt="2023-12-07T22:44:19.073" v="4" actId="20577"/>
        <pc:sldMkLst>
          <pc:docMk/>
          <pc:sldMk cId="695667760" sldId="257"/>
        </pc:sldMkLst>
      </pc:sldChg>
      <pc:sldChg chg="modSp mod modNotesTx">
        <pc:chgData name="Daniel Moore" userId="ed503472c63de200" providerId="LiveId" clId="{BEA27ED9-8F86-41E6-9A8D-4EAC08428F9C}" dt="2023-12-07T23:28:27.586" v="180" actId="20577"/>
        <pc:sldMkLst>
          <pc:docMk/>
          <pc:sldMk cId="4193525327" sldId="259"/>
        </pc:sldMkLst>
        <pc:spChg chg="mod">
          <ac:chgData name="Daniel Moore" userId="ed503472c63de200" providerId="LiveId" clId="{BEA27ED9-8F86-41E6-9A8D-4EAC08428F9C}" dt="2023-12-07T23:28:24.279" v="177" actId="20577"/>
          <ac:spMkLst>
            <pc:docMk/>
            <pc:sldMk cId="4193525327" sldId="259"/>
            <ac:spMk id="4" creationId="{827B75C6-DD67-8618-65C1-01146916E640}"/>
          </ac:spMkLst>
        </pc:spChg>
        <pc:spChg chg="mod">
          <ac:chgData name="Daniel Moore" userId="ed503472c63de200" providerId="LiveId" clId="{BEA27ED9-8F86-41E6-9A8D-4EAC08428F9C}" dt="2023-12-07T23:28:25.318" v="178" actId="20577"/>
          <ac:spMkLst>
            <pc:docMk/>
            <pc:sldMk cId="4193525327" sldId="259"/>
            <ac:spMk id="5" creationId="{860E559E-3C42-72AF-3F9F-4454A2A908B4}"/>
          </ac:spMkLst>
        </pc:spChg>
        <pc:spChg chg="mod">
          <ac:chgData name="Daniel Moore" userId="ed503472c63de200" providerId="LiveId" clId="{BEA27ED9-8F86-41E6-9A8D-4EAC08428F9C}" dt="2023-12-07T23:28:26.725" v="179" actId="20577"/>
          <ac:spMkLst>
            <pc:docMk/>
            <pc:sldMk cId="4193525327" sldId="259"/>
            <ac:spMk id="6" creationId="{C6218D76-748E-02C1-9B4F-0D9743C48C4B}"/>
          </ac:spMkLst>
        </pc:spChg>
        <pc:spChg chg="mod">
          <ac:chgData name="Daniel Moore" userId="ed503472c63de200" providerId="LiveId" clId="{BEA27ED9-8F86-41E6-9A8D-4EAC08428F9C}" dt="2023-12-07T23:28:27.586" v="180" actId="20577"/>
          <ac:spMkLst>
            <pc:docMk/>
            <pc:sldMk cId="4193525327" sldId="259"/>
            <ac:spMk id="7" creationId="{35C9B5E3-1AB6-5280-44DE-3AE5FA9D1DFD}"/>
          </ac:spMkLst>
        </pc:spChg>
      </pc:sldChg>
      <pc:sldChg chg="modNotesTx">
        <pc:chgData name="Daniel Moore" userId="ed503472c63de200" providerId="LiveId" clId="{BEA27ED9-8F86-41E6-9A8D-4EAC08428F9C}" dt="2023-12-07T22:44:47.600" v="10" actId="20577"/>
        <pc:sldMkLst>
          <pc:docMk/>
          <pc:sldMk cId="3136545915" sldId="260"/>
        </pc:sldMkLst>
      </pc:sldChg>
      <pc:sldChg chg="modSp mod modNotesTx">
        <pc:chgData name="Daniel Moore" userId="ed503472c63de200" providerId="LiveId" clId="{BEA27ED9-8F86-41E6-9A8D-4EAC08428F9C}" dt="2023-12-07T23:17:19.025" v="107" actId="1076"/>
        <pc:sldMkLst>
          <pc:docMk/>
          <pc:sldMk cId="1756978991" sldId="261"/>
        </pc:sldMkLst>
        <pc:spChg chg="mod">
          <ac:chgData name="Daniel Moore" userId="ed503472c63de200" providerId="LiveId" clId="{BEA27ED9-8F86-41E6-9A8D-4EAC08428F9C}" dt="2023-12-07T23:16:40.695" v="73" actId="20577"/>
          <ac:spMkLst>
            <pc:docMk/>
            <pc:sldMk cId="1756978991" sldId="261"/>
            <ac:spMk id="7" creationId="{A2A673D5-1435-03E5-B50B-1B4D7BD9DE8B}"/>
          </ac:spMkLst>
        </pc:spChg>
        <pc:spChg chg="mod">
          <ac:chgData name="Daniel Moore" userId="ed503472c63de200" providerId="LiveId" clId="{BEA27ED9-8F86-41E6-9A8D-4EAC08428F9C}" dt="2023-12-07T23:16:47.278" v="74" actId="20577"/>
          <ac:spMkLst>
            <pc:docMk/>
            <pc:sldMk cId="1756978991" sldId="261"/>
            <ac:spMk id="8" creationId="{FCC16E6A-2E47-3078-2219-2FCC3611F1C1}"/>
          </ac:spMkLst>
        </pc:spChg>
        <pc:spChg chg="mod">
          <ac:chgData name="Daniel Moore" userId="ed503472c63de200" providerId="LiveId" clId="{BEA27ED9-8F86-41E6-9A8D-4EAC08428F9C}" dt="2023-12-07T23:17:19.025" v="107" actId="1076"/>
          <ac:spMkLst>
            <pc:docMk/>
            <pc:sldMk cId="1756978991" sldId="261"/>
            <ac:spMk id="10" creationId="{84DCCE17-9A87-A7B9-07AC-A41BB5DF1D66}"/>
          </ac:spMkLst>
        </pc:spChg>
      </pc:sldChg>
      <pc:sldChg chg="modNotesTx">
        <pc:chgData name="Daniel Moore" userId="ed503472c63de200" providerId="LiveId" clId="{BEA27ED9-8F86-41E6-9A8D-4EAC08428F9C}" dt="2023-12-07T22:44:43.052" v="9" actId="20577"/>
        <pc:sldMkLst>
          <pc:docMk/>
          <pc:sldMk cId="3974245098" sldId="262"/>
        </pc:sldMkLst>
      </pc:sldChg>
      <pc:sldChg chg="modSp mod modNotesTx">
        <pc:chgData name="Daniel Moore" userId="ed503472c63de200" providerId="LiveId" clId="{BEA27ED9-8F86-41E6-9A8D-4EAC08428F9C}" dt="2023-12-07T23:14:45.524" v="44" actId="20577"/>
        <pc:sldMkLst>
          <pc:docMk/>
          <pc:sldMk cId="2417810241" sldId="263"/>
        </pc:sldMkLst>
        <pc:spChg chg="mod">
          <ac:chgData name="Daniel Moore" userId="ed503472c63de200" providerId="LiveId" clId="{BEA27ED9-8F86-41E6-9A8D-4EAC08428F9C}" dt="2023-12-07T23:14:45.524" v="44" actId="20577"/>
          <ac:spMkLst>
            <pc:docMk/>
            <pc:sldMk cId="2417810241" sldId="263"/>
            <ac:spMk id="5" creationId="{5FE13307-3048-00C4-1FE6-C836ED5DB7AC}"/>
          </ac:spMkLst>
        </pc:spChg>
      </pc:sldChg>
      <pc:sldChg chg="modSp mod modNotesTx">
        <pc:chgData name="Daniel Moore" userId="ed503472c63de200" providerId="LiveId" clId="{BEA27ED9-8F86-41E6-9A8D-4EAC08428F9C}" dt="2023-12-07T23:16:02.907" v="65" actId="404"/>
        <pc:sldMkLst>
          <pc:docMk/>
          <pc:sldMk cId="1775546126" sldId="264"/>
        </pc:sldMkLst>
        <pc:spChg chg="mod">
          <ac:chgData name="Daniel Moore" userId="ed503472c63de200" providerId="LiveId" clId="{BEA27ED9-8F86-41E6-9A8D-4EAC08428F9C}" dt="2023-12-07T23:14:57.310" v="52" actId="20577"/>
          <ac:spMkLst>
            <pc:docMk/>
            <pc:sldMk cId="1775546126" sldId="264"/>
            <ac:spMk id="4" creationId="{46E4CFB7-6B85-0975-5E53-F179AB2CECA2}"/>
          </ac:spMkLst>
        </pc:spChg>
        <pc:graphicFrameChg chg="mod">
          <ac:chgData name="Daniel Moore" userId="ed503472c63de200" providerId="LiveId" clId="{BEA27ED9-8F86-41E6-9A8D-4EAC08428F9C}" dt="2023-12-07T23:16:02.907" v="65" actId="404"/>
          <ac:graphicFrameMkLst>
            <pc:docMk/>
            <pc:sldMk cId="1775546126" sldId="264"/>
            <ac:graphicFrameMk id="3" creationId="{FB9A4A36-ABDC-B0A9-CECD-9727994D7DB3}"/>
          </ac:graphicFrameMkLst>
        </pc:graphicFrameChg>
      </pc:sldChg>
      <pc:sldChg chg="modSp mod modNotesTx">
        <pc:chgData name="Daniel Moore" userId="ed503472c63de200" providerId="LiveId" clId="{BEA27ED9-8F86-41E6-9A8D-4EAC08428F9C}" dt="2023-12-07T23:16:10.131" v="66" actId="404"/>
        <pc:sldMkLst>
          <pc:docMk/>
          <pc:sldMk cId="1257862750" sldId="265"/>
        </pc:sldMkLst>
        <pc:spChg chg="mod">
          <ac:chgData name="Daniel Moore" userId="ed503472c63de200" providerId="LiveId" clId="{BEA27ED9-8F86-41E6-9A8D-4EAC08428F9C}" dt="2023-12-07T23:15:29.895" v="62" actId="20577"/>
          <ac:spMkLst>
            <pc:docMk/>
            <pc:sldMk cId="1257862750" sldId="265"/>
            <ac:spMk id="4" creationId="{6D6A25AA-635B-BC4B-CED2-1531EBA6ED68}"/>
          </ac:spMkLst>
        </pc:spChg>
        <pc:graphicFrameChg chg="mod">
          <ac:chgData name="Daniel Moore" userId="ed503472c63de200" providerId="LiveId" clId="{BEA27ED9-8F86-41E6-9A8D-4EAC08428F9C}" dt="2023-12-07T23:16:10.131" v="66" actId="404"/>
          <ac:graphicFrameMkLst>
            <pc:docMk/>
            <pc:sldMk cId="1257862750" sldId="265"/>
            <ac:graphicFrameMk id="3" creationId="{5FACB427-01CC-BF69-923E-989D248B7558}"/>
          </ac:graphicFrameMkLst>
        </pc:graphicFrameChg>
      </pc:sldChg>
      <pc:sldChg chg="addSp delSp modSp mod modNotesTx">
        <pc:chgData name="Daniel Moore" userId="ed503472c63de200" providerId="LiveId" clId="{BEA27ED9-8F86-41E6-9A8D-4EAC08428F9C}" dt="2023-12-07T23:27:18.671" v="132"/>
        <pc:sldMkLst>
          <pc:docMk/>
          <pc:sldMk cId="2128214963" sldId="266"/>
        </pc:sldMkLst>
        <pc:graphicFrameChg chg="del">
          <ac:chgData name="Daniel Moore" userId="ed503472c63de200" providerId="LiveId" clId="{BEA27ED9-8F86-41E6-9A8D-4EAC08428F9C}" dt="2023-12-07T23:20:32.358" v="109" actId="478"/>
          <ac:graphicFrameMkLst>
            <pc:docMk/>
            <pc:sldMk cId="2128214963" sldId="266"/>
            <ac:graphicFrameMk id="3" creationId="{7090AEA7-2781-C84D-F5E2-B29DF53C6EC1}"/>
          </ac:graphicFrameMkLst>
        </pc:graphicFrameChg>
        <pc:graphicFrameChg chg="add del mod">
          <ac:chgData name="Daniel Moore" userId="ed503472c63de200" providerId="LiveId" clId="{BEA27ED9-8F86-41E6-9A8D-4EAC08428F9C}" dt="2023-12-07T23:20:58.466" v="112" actId="478"/>
          <ac:graphicFrameMkLst>
            <pc:docMk/>
            <pc:sldMk cId="2128214963" sldId="266"/>
            <ac:graphicFrameMk id="5" creationId="{A0627BBD-9D76-BF22-9B9B-C5474B3F0736}"/>
          </ac:graphicFrameMkLst>
        </pc:graphicFrameChg>
        <pc:graphicFrameChg chg="add del mod">
          <ac:chgData name="Daniel Moore" userId="ed503472c63de200" providerId="LiveId" clId="{BEA27ED9-8F86-41E6-9A8D-4EAC08428F9C}" dt="2023-12-07T23:25:59.124" v="114" actId="478"/>
          <ac:graphicFrameMkLst>
            <pc:docMk/>
            <pc:sldMk cId="2128214963" sldId="266"/>
            <ac:graphicFrameMk id="6" creationId="{70CFF56E-00A9-EA50-32DC-9428E4A3053B}"/>
          </ac:graphicFrameMkLst>
        </pc:graphicFrameChg>
        <pc:graphicFrameChg chg="add mod">
          <ac:chgData name="Daniel Moore" userId="ed503472c63de200" providerId="LiveId" clId="{BEA27ED9-8F86-41E6-9A8D-4EAC08428F9C}" dt="2023-12-07T23:27:18.671" v="132"/>
          <ac:graphicFrameMkLst>
            <pc:docMk/>
            <pc:sldMk cId="2128214963" sldId="266"/>
            <ac:graphicFrameMk id="7" creationId="{7090AEA7-2781-C84D-F5E2-B29DF53C6EC1}"/>
          </ac:graphicFrameMkLst>
        </pc:graphicFrameChg>
      </pc:sldChg>
      <pc:sldChg chg="modNotesTx">
        <pc:chgData name="Daniel Moore" userId="ed503472c63de200" providerId="LiveId" clId="{BEA27ED9-8F86-41E6-9A8D-4EAC08428F9C}" dt="2023-12-07T22:44:51.752" v="11" actId="20577"/>
        <pc:sldMkLst>
          <pc:docMk/>
          <pc:sldMk cId="4132891727" sldId="267"/>
        </pc:sldMkLst>
      </pc:sldChg>
      <pc:sldChg chg="modSp mod">
        <pc:chgData name="Daniel Moore" userId="ed503472c63de200" providerId="LiveId" clId="{BEA27ED9-8F86-41E6-9A8D-4EAC08428F9C}" dt="2023-12-07T23:31:05.233" v="310" actId="20577"/>
        <pc:sldMkLst>
          <pc:docMk/>
          <pc:sldMk cId="1433456380" sldId="268"/>
        </pc:sldMkLst>
        <pc:spChg chg="mod">
          <ac:chgData name="Daniel Moore" userId="ed503472c63de200" providerId="LiveId" clId="{BEA27ED9-8F86-41E6-9A8D-4EAC08428F9C}" dt="2023-12-07T23:31:05.233" v="310" actId="20577"/>
          <ac:spMkLst>
            <pc:docMk/>
            <pc:sldMk cId="1433456380" sldId="268"/>
            <ac:spMk id="3" creationId="{05FF187A-E299-5538-DCE0-744DFDFE9EE5}"/>
          </ac:spMkLst>
        </pc:spChg>
      </pc:sldChg>
      <pc:sldChg chg="modSp mod">
        <pc:chgData name="Daniel Moore" userId="ed503472c63de200" providerId="LiveId" clId="{BEA27ED9-8F86-41E6-9A8D-4EAC08428F9C}" dt="2023-12-07T23:31:11.033" v="314" actId="20577"/>
        <pc:sldMkLst>
          <pc:docMk/>
          <pc:sldMk cId="2530941556" sldId="269"/>
        </pc:sldMkLst>
        <pc:spChg chg="mod">
          <ac:chgData name="Daniel Moore" userId="ed503472c63de200" providerId="LiveId" clId="{BEA27ED9-8F86-41E6-9A8D-4EAC08428F9C}" dt="2023-12-07T23:31:11.033" v="314" actId="20577"/>
          <ac:spMkLst>
            <pc:docMk/>
            <pc:sldMk cId="2530941556" sldId="269"/>
            <ac:spMk id="3" creationId="{6B9A387F-130E-9675-03E1-4B40393A769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dcm19\OneDrive\Documents\2023%20AAAE%20Presentation\data.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cm19\OneDrive\Documents\2023%20AAAE%20Presentation\data.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cm19\OneDrive\Documents\2023%20AAAE%20Presentation\data.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ed503472c63de200/Documents/2023%20AAAE%20Presentation/data.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dcm19\AppData\Roaming\Microsoft\Excel\Presentation%2520figures%20(version%201).xlsb"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dcm19\AppData\Roaming\Microsoft\Excel\Presentation%2520figures%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147839750019973E-2"/>
          <c:y val="0.13527575442247658"/>
          <c:w val="0.62018674525887196"/>
          <c:h val="0.71215187591665507"/>
        </c:manualLayout>
      </c:layout>
      <c:barChart>
        <c:barDir val="bar"/>
        <c:grouping val="clustered"/>
        <c:varyColors val="0"/>
        <c:ser>
          <c:idx val="0"/>
          <c:order val="0"/>
          <c:tx>
            <c:strRef>
              <c:f>'emp by educ'!$AD$69</c:f>
              <c:strCache>
                <c:ptCount val="1"/>
                <c:pt idx="0">
                  <c:v>Percent Change</c:v>
                </c:pt>
              </c:strCache>
            </c:strRef>
          </c:tx>
          <c:spPr>
            <a:solidFill>
              <a:schemeClr val="accent6">
                <a:lumMod val="75000"/>
              </a:schemeClr>
            </a:solidFill>
            <a:ln>
              <a:solidFill>
                <a:schemeClr val="tx1"/>
              </a:solidFill>
            </a:ln>
            <a:effectLst/>
          </c:spPr>
          <c:invertIfNegative val="0"/>
          <c:cat>
            <c:strRef>
              <c:f>'emp by educ'!$AC$70:$AC$72</c:f>
              <c:strCache>
                <c:ptCount val="3"/>
                <c:pt idx="0">
                  <c:v>No Postsecondary Education</c:v>
                </c:pt>
                <c:pt idx="1">
                  <c:v>Postsecondary certificate or diploma</c:v>
                </c:pt>
                <c:pt idx="2">
                  <c:v>University Education</c:v>
                </c:pt>
              </c:strCache>
            </c:strRef>
          </c:cat>
          <c:val>
            <c:numRef>
              <c:f>'emp by educ'!$AD$70:$AD$72</c:f>
              <c:numCache>
                <c:formatCode>0.0%</c:formatCode>
                <c:ptCount val="3"/>
                <c:pt idx="0">
                  <c:v>-0.18831858407079638</c:v>
                </c:pt>
                <c:pt idx="1">
                  <c:v>-0.14946795347686226</c:v>
                </c:pt>
                <c:pt idx="2">
                  <c:v>-1.6352648418059057E-2</c:v>
                </c:pt>
              </c:numCache>
            </c:numRef>
          </c:val>
          <c:extLst>
            <c:ext xmlns:c16="http://schemas.microsoft.com/office/drawing/2014/chart" uri="{C3380CC4-5D6E-409C-BE32-E72D297353CC}">
              <c16:uniqueId val="{00000000-1034-4657-B6D3-E9B9CF3E500A}"/>
            </c:ext>
          </c:extLst>
        </c:ser>
        <c:dLbls>
          <c:showLegendKey val="0"/>
          <c:showVal val="0"/>
          <c:showCatName val="0"/>
          <c:showSerName val="0"/>
          <c:showPercent val="0"/>
          <c:showBubbleSize val="0"/>
        </c:dLbls>
        <c:gapWidth val="182"/>
        <c:axId val="160385983"/>
        <c:axId val="160899183"/>
      </c:barChart>
      <c:catAx>
        <c:axId val="160385983"/>
        <c:scaling>
          <c:orientation val="minMax"/>
        </c:scaling>
        <c:delete val="0"/>
        <c:axPos val="l"/>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160899183"/>
        <c:crosses val="autoZero"/>
        <c:auto val="1"/>
        <c:lblAlgn val="ctr"/>
        <c:lblOffset val="100"/>
        <c:noMultiLvlLbl val="0"/>
      </c:catAx>
      <c:valAx>
        <c:axId val="160899183"/>
        <c:scaling>
          <c:orientation val="minMax"/>
          <c:min val="-0.25"/>
        </c:scaling>
        <c:delete val="0"/>
        <c:axPos val="b"/>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1603859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solidFill>
            <a:sysClr val="windowText" lastClr="000000"/>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886403037258718E-2"/>
          <c:y val="0.17369673303032243"/>
          <c:w val="0.88778026362940798"/>
          <c:h val="0.63857200776732181"/>
        </c:manualLayout>
      </c:layout>
      <c:lineChart>
        <c:grouping val="standard"/>
        <c:varyColors val="0"/>
        <c:ser>
          <c:idx val="0"/>
          <c:order val="0"/>
          <c:tx>
            <c:strRef>
              <c:f>'industrial robots'!$B$1</c:f>
              <c:strCache>
                <c:ptCount val="1"/>
                <c:pt idx="0">
                  <c:v>Robots for automotive assembly lines</c:v>
                </c:pt>
              </c:strCache>
            </c:strRef>
          </c:tx>
          <c:spPr>
            <a:ln w="28575" cap="rnd">
              <a:solidFill>
                <a:srgbClr val="00B050">
                  <a:alpha val="96000"/>
                </a:srgbClr>
              </a:solidFill>
              <a:round/>
            </a:ln>
            <a:effectLst/>
          </c:spPr>
          <c:marker>
            <c:symbol val="none"/>
          </c:marker>
          <c:cat>
            <c:numRef>
              <c:f>'industrial robots'!$A$2:$A$23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'industrial robots'!$B$2:$B$23</c:f>
              <c:numCache>
                <c:formatCode>General</c:formatCode>
                <c:ptCount val="22"/>
                <c:pt idx="0">
                  <c:v>17.899999999999999</c:v>
                </c:pt>
                <c:pt idx="1">
                  <c:v>49.6</c:v>
                </c:pt>
                <c:pt idx="2">
                  <c:v>105.9</c:v>
                </c:pt>
                <c:pt idx="3">
                  <c:v>152.1</c:v>
                </c:pt>
                <c:pt idx="4">
                  <c:v>182.5</c:v>
                </c:pt>
                <c:pt idx="5">
                  <c:v>208</c:v>
                </c:pt>
                <c:pt idx="6">
                  <c:v>250</c:v>
                </c:pt>
                <c:pt idx="7">
                  <c:v>388</c:v>
                </c:pt>
                <c:pt idx="8">
                  <c:v>391.4</c:v>
                </c:pt>
                <c:pt idx="9">
                  <c:v>484.3</c:v>
                </c:pt>
                <c:pt idx="10">
                  <c:v>466.1</c:v>
                </c:pt>
                <c:pt idx="11">
                  <c:v>525.5</c:v>
                </c:pt>
                <c:pt idx="12">
                  <c:v>560.1</c:v>
                </c:pt>
                <c:pt idx="13">
                  <c:v>520.20000000000005</c:v>
                </c:pt>
                <c:pt idx="14">
                  <c:v>502.5</c:v>
                </c:pt>
                <c:pt idx="15">
                  <c:v>486.7</c:v>
                </c:pt>
                <c:pt idx="16">
                  <c:v>462.5</c:v>
                </c:pt>
                <c:pt idx="17">
                  <c:v>432.8</c:v>
                </c:pt>
                <c:pt idx="18">
                  <c:v>408.2</c:v>
                </c:pt>
                <c:pt idx="19">
                  <c:v>381.9</c:v>
                </c:pt>
                <c:pt idx="20">
                  <c:v>365.8</c:v>
                </c:pt>
                <c:pt idx="21">
                  <c:v>365.4</c:v>
                </c:pt>
              </c:numCache>
            </c:numRef>
          </c:val>
          <c:smooth val="0"/>
          <c:extLst>
            <c:ext xmlns:c16="http://schemas.microsoft.com/office/drawing/2014/chart" uri="{C3380CC4-5D6E-409C-BE32-E72D297353CC}">
              <c16:uniqueId val="{00000000-9D0E-4007-9F4D-85250B698B33}"/>
            </c:ext>
          </c:extLst>
        </c:ser>
        <c:ser>
          <c:idx val="1"/>
          <c:order val="1"/>
          <c:tx>
            <c:strRef>
              <c:f>'industrial robots'!$C$1</c:f>
              <c:strCache>
                <c:ptCount val="1"/>
                <c:pt idx="0">
                  <c:v>Industrial robots</c:v>
                </c:pt>
              </c:strCache>
            </c:strRef>
          </c:tx>
          <c:spPr>
            <a:ln w="28575" cap="rnd">
              <a:solidFill>
                <a:srgbClr val="002060"/>
              </a:solidFill>
              <a:round/>
            </a:ln>
            <a:effectLst/>
          </c:spPr>
          <c:marker>
            <c:symbol val="none"/>
          </c:marker>
          <c:cat>
            <c:numRef>
              <c:f>'industrial robots'!$A$2:$A$23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'industrial robots'!$C$2:$C$23</c:f>
              <c:numCache>
                <c:formatCode>General</c:formatCode>
                <c:ptCount val="22"/>
                <c:pt idx="0">
                  <c:v>18.899999999999999</c:v>
                </c:pt>
                <c:pt idx="1">
                  <c:v>98.5</c:v>
                </c:pt>
                <c:pt idx="2">
                  <c:v>151.9</c:v>
                </c:pt>
                <c:pt idx="3">
                  <c:v>227.5</c:v>
                </c:pt>
                <c:pt idx="4">
                  <c:v>307.7</c:v>
                </c:pt>
                <c:pt idx="5">
                  <c:v>354</c:v>
                </c:pt>
                <c:pt idx="6">
                  <c:v>419</c:v>
                </c:pt>
                <c:pt idx="7">
                  <c:v>470</c:v>
                </c:pt>
                <c:pt idx="8">
                  <c:v>526</c:v>
                </c:pt>
                <c:pt idx="9">
                  <c:v>582.4</c:v>
                </c:pt>
                <c:pt idx="10">
                  <c:v>608</c:v>
                </c:pt>
                <c:pt idx="11">
                  <c:v>624.79999999999995</c:v>
                </c:pt>
                <c:pt idx="12">
                  <c:v>651.1</c:v>
                </c:pt>
                <c:pt idx="13">
                  <c:v>648.5</c:v>
                </c:pt>
                <c:pt idx="14">
                  <c:v>651</c:v>
                </c:pt>
                <c:pt idx="15">
                  <c:v>690.9</c:v>
                </c:pt>
                <c:pt idx="16">
                  <c:v>712.3</c:v>
                </c:pt>
                <c:pt idx="17">
                  <c:v>749.1</c:v>
                </c:pt>
                <c:pt idx="18">
                  <c:v>794.2</c:v>
                </c:pt>
                <c:pt idx="19">
                  <c:v>859.8</c:v>
                </c:pt>
                <c:pt idx="20">
                  <c:v>972.8</c:v>
                </c:pt>
                <c:pt idx="21">
                  <c:v>1060.5</c:v>
                </c:pt>
              </c:numCache>
            </c:numRef>
          </c:val>
          <c:smooth val="0"/>
          <c:extLst>
            <c:ext xmlns:c16="http://schemas.microsoft.com/office/drawing/2014/chart" uri="{C3380CC4-5D6E-409C-BE32-E72D297353CC}">
              <c16:uniqueId val="{00000001-9D0E-4007-9F4D-85250B698B33}"/>
            </c:ext>
          </c:extLst>
        </c:ser>
        <c:dLbls>
          <c:showLegendKey val="0"/>
          <c:showVal val="0"/>
          <c:showCatName val="0"/>
          <c:showSerName val="0"/>
          <c:showPercent val="0"/>
          <c:showBubbleSize val="0"/>
        </c:dLbls>
        <c:smooth val="0"/>
        <c:axId val="30176335"/>
        <c:axId val="216846303"/>
      </c:lineChart>
      <c:catAx>
        <c:axId val="3017633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216846303"/>
        <c:crosses val="autoZero"/>
        <c:auto val="1"/>
        <c:lblAlgn val="ctr"/>
        <c:lblOffset val="100"/>
        <c:noMultiLvlLbl val="0"/>
      </c:catAx>
      <c:valAx>
        <c:axId val="216846303"/>
        <c:scaling>
          <c:orientation val="minMax"/>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30176335"/>
        <c:crosses val="autoZero"/>
        <c:crossBetween val="between"/>
      </c:valAx>
      <c:spPr>
        <a:noFill/>
        <a:ln>
          <a:noFill/>
        </a:ln>
        <a:effectLst/>
      </c:spPr>
    </c:plotArea>
    <c:legend>
      <c:legendPos val="b"/>
      <c:layout>
        <c:manualLayout>
          <c:xMode val="edge"/>
          <c:yMode val="edge"/>
          <c:x val="0.12235700703463727"/>
          <c:y val="0.23136438150009406"/>
          <c:w val="0.41964613740625595"/>
          <c:h val="0.14254536442330373"/>
        </c:manualLayout>
      </c:layout>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solidFill>
            <a:sysClr val="windowText" lastClr="000000"/>
          </a:solidFill>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56036745406818E-2"/>
          <c:y val="0.15128819476415586"/>
          <c:w val="0.88498840769903764"/>
          <c:h val="0.67610898768324756"/>
        </c:manualLayout>
      </c:layout>
      <c:lineChart>
        <c:grouping val="standard"/>
        <c:varyColors val="0"/>
        <c:ser>
          <c:idx val="0"/>
          <c:order val="0"/>
          <c:tx>
            <c:strRef>
              <c:f>union!$B$186</c:f>
              <c:strCache>
                <c:ptCount val="1"/>
                <c:pt idx="0">
                  <c:v>Goods Sector</c:v>
                </c:pt>
              </c:strCache>
            </c:strRef>
          </c:tx>
          <c:spPr>
            <a:ln w="28575" cap="rnd">
              <a:solidFill>
                <a:srgbClr val="FF0000"/>
              </a:solidFill>
              <a:round/>
            </a:ln>
            <a:effectLst/>
          </c:spPr>
          <c:marker>
            <c:symbol val="none"/>
          </c:marker>
          <c:cat>
            <c:numRef>
              <c:f>union!$C$185:$AB$185</c:f>
              <c:numCache>
                <c:formatCode>0</c:formatCode>
                <c:ptCount val="2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pt idx="22">
                  <c:v>2019</c:v>
                </c:pt>
                <c:pt idx="23">
                  <c:v>2020</c:v>
                </c:pt>
                <c:pt idx="24">
                  <c:v>2021</c:v>
                </c:pt>
                <c:pt idx="25">
                  <c:v>2022</c:v>
                </c:pt>
              </c:numCache>
            </c:numRef>
          </c:cat>
          <c:val>
            <c:numRef>
              <c:f>union!$C$186:$AB$186</c:f>
              <c:numCache>
                <c:formatCode>0%</c:formatCode>
                <c:ptCount val="26"/>
                <c:pt idx="0">
                  <c:v>0.36588541666666663</c:v>
                </c:pt>
                <c:pt idx="1">
                  <c:v>0.34637223974763404</c:v>
                </c:pt>
                <c:pt idx="2">
                  <c:v>0.33192261185006056</c:v>
                </c:pt>
                <c:pt idx="3">
                  <c:v>0.33549911399881865</c:v>
                </c:pt>
                <c:pt idx="4">
                  <c:v>0.34093637454981995</c:v>
                </c:pt>
                <c:pt idx="5">
                  <c:v>0.32119004250151795</c:v>
                </c:pt>
                <c:pt idx="6">
                  <c:v>0.30783024506873885</c:v>
                </c:pt>
                <c:pt idx="7">
                  <c:v>0.3179988499137435</c:v>
                </c:pt>
                <c:pt idx="8">
                  <c:v>0.29665071770334933</c:v>
                </c:pt>
                <c:pt idx="9">
                  <c:v>0.29934406678592729</c:v>
                </c:pt>
                <c:pt idx="10">
                  <c:v>0.29909706546275394</c:v>
                </c:pt>
                <c:pt idx="11">
                  <c:v>0.29338609383832676</c:v>
                </c:pt>
                <c:pt idx="12">
                  <c:v>0.28953488372093028</c:v>
                </c:pt>
                <c:pt idx="13">
                  <c:v>0.29084588644264192</c:v>
                </c:pt>
                <c:pt idx="14">
                  <c:v>0.28428093645484942</c:v>
                </c:pt>
                <c:pt idx="15">
                  <c:v>0.28658875904284919</c:v>
                </c:pt>
                <c:pt idx="16">
                  <c:v>0.28807036833424959</c:v>
                </c:pt>
                <c:pt idx="17">
                  <c:v>0.28435754189944135</c:v>
                </c:pt>
                <c:pt idx="18">
                  <c:v>0.29037703995498026</c:v>
                </c:pt>
                <c:pt idx="19">
                  <c:v>0.27752027809965235</c:v>
                </c:pt>
                <c:pt idx="20">
                  <c:v>0.26258992805755393</c:v>
                </c:pt>
                <c:pt idx="21">
                  <c:v>0.25914994096812277</c:v>
                </c:pt>
                <c:pt idx="22">
                  <c:v>0.23860438942037143</c:v>
                </c:pt>
                <c:pt idx="23">
                  <c:v>0.2478991596638655</c:v>
                </c:pt>
                <c:pt idx="24">
                  <c:v>0.24581650317368725</c:v>
                </c:pt>
                <c:pt idx="25">
                  <c:v>0.25122883670125612</c:v>
                </c:pt>
              </c:numCache>
            </c:numRef>
          </c:val>
          <c:smooth val="0"/>
          <c:extLst>
            <c:ext xmlns:c16="http://schemas.microsoft.com/office/drawing/2014/chart" uri="{C3380CC4-5D6E-409C-BE32-E72D297353CC}">
              <c16:uniqueId val="{00000000-4C1B-4912-BBEF-26014734C865}"/>
            </c:ext>
          </c:extLst>
        </c:ser>
        <c:ser>
          <c:idx val="1"/>
          <c:order val="1"/>
          <c:tx>
            <c:strRef>
              <c:f>union!$B$187</c:f>
              <c:strCache>
                <c:ptCount val="1"/>
                <c:pt idx="0">
                  <c:v>Services Sector</c:v>
                </c:pt>
              </c:strCache>
            </c:strRef>
          </c:tx>
          <c:spPr>
            <a:ln w="28575" cap="rnd">
              <a:solidFill>
                <a:schemeClr val="accent6">
                  <a:lumMod val="75000"/>
                </a:schemeClr>
              </a:solidFill>
              <a:round/>
            </a:ln>
            <a:effectLst/>
          </c:spPr>
          <c:marker>
            <c:symbol val="none"/>
          </c:marker>
          <c:cat>
            <c:numRef>
              <c:f>union!$C$185:$AB$185</c:f>
              <c:numCache>
                <c:formatCode>0</c:formatCode>
                <c:ptCount val="2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pt idx="22">
                  <c:v>2019</c:v>
                </c:pt>
                <c:pt idx="23">
                  <c:v>2020</c:v>
                </c:pt>
                <c:pt idx="24">
                  <c:v>2021</c:v>
                </c:pt>
                <c:pt idx="25">
                  <c:v>2022</c:v>
                </c:pt>
              </c:numCache>
            </c:numRef>
          </c:cat>
          <c:val>
            <c:numRef>
              <c:f>union!$C$187:$AB$187</c:f>
              <c:numCache>
                <c:formatCode>0%</c:formatCode>
                <c:ptCount val="26"/>
                <c:pt idx="0">
                  <c:v>0.37352200038767208</c:v>
                </c:pt>
                <c:pt idx="1">
                  <c:v>0.37549706494982021</c:v>
                </c:pt>
                <c:pt idx="2">
                  <c:v>0.37151248164464018</c:v>
                </c:pt>
                <c:pt idx="3">
                  <c:v>0.37824207492795386</c:v>
                </c:pt>
                <c:pt idx="4">
                  <c:v>0.36658485273492292</c:v>
                </c:pt>
                <c:pt idx="5">
                  <c:v>0.36026878015161956</c:v>
                </c:pt>
                <c:pt idx="6">
                  <c:v>0.36213017751479287</c:v>
                </c:pt>
                <c:pt idx="7">
                  <c:v>0.36449684490202594</c:v>
                </c:pt>
                <c:pt idx="8">
                  <c:v>0.36759868421052633</c:v>
                </c:pt>
                <c:pt idx="9">
                  <c:v>0.35498046875</c:v>
                </c:pt>
                <c:pt idx="10">
                  <c:v>0.36297728371193816</c:v>
                </c:pt>
                <c:pt idx="11">
                  <c:v>0.36849596710422272</c:v>
                </c:pt>
                <c:pt idx="12">
                  <c:v>0.37643182174799938</c:v>
                </c:pt>
                <c:pt idx="13">
                  <c:v>0.37610825944936999</c:v>
                </c:pt>
                <c:pt idx="14">
                  <c:v>0.37777777777777777</c:v>
                </c:pt>
                <c:pt idx="15">
                  <c:v>0.37124754864987169</c:v>
                </c:pt>
                <c:pt idx="16">
                  <c:v>0.37507516536380031</c:v>
                </c:pt>
                <c:pt idx="17">
                  <c:v>0.36688902365069737</c:v>
                </c:pt>
                <c:pt idx="18">
                  <c:v>0.36835693619613213</c:v>
                </c:pt>
                <c:pt idx="19">
                  <c:v>0.36662147913842447</c:v>
                </c:pt>
                <c:pt idx="20">
                  <c:v>0.36878063270458933</c:v>
                </c:pt>
                <c:pt idx="21">
                  <c:v>0.36664206642066427</c:v>
                </c:pt>
                <c:pt idx="22">
                  <c:v>0.37472639719830736</c:v>
                </c:pt>
                <c:pt idx="23">
                  <c:v>0.37899197820493408</c:v>
                </c:pt>
                <c:pt idx="24">
                  <c:v>0.38098007852261156</c:v>
                </c:pt>
                <c:pt idx="25">
                  <c:v>0.39108494533221194</c:v>
                </c:pt>
              </c:numCache>
            </c:numRef>
          </c:val>
          <c:smooth val="0"/>
          <c:extLst>
            <c:ext xmlns:c16="http://schemas.microsoft.com/office/drawing/2014/chart" uri="{C3380CC4-5D6E-409C-BE32-E72D297353CC}">
              <c16:uniqueId val="{00000001-4C1B-4912-BBEF-26014734C865}"/>
            </c:ext>
          </c:extLst>
        </c:ser>
        <c:ser>
          <c:idx val="2"/>
          <c:order val="2"/>
          <c:tx>
            <c:strRef>
              <c:f>union!$B$188</c:f>
              <c:strCache>
                <c:ptCount val="1"/>
                <c:pt idx="0">
                  <c:v>Manufacturing</c:v>
                </c:pt>
              </c:strCache>
            </c:strRef>
          </c:tx>
          <c:spPr>
            <a:ln w="28575" cap="rnd">
              <a:solidFill>
                <a:srgbClr val="0070C0"/>
              </a:solidFill>
              <a:round/>
            </a:ln>
            <a:effectLst/>
          </c:spPr>
          <c:marker>
            <c:symbol val="none"/>
          </c:marker>
          <c:cat>
            <c:numRef>
              <c:f>union!$C$185:$AB$185</c:f>
              <c:numCache>
                <c:formatCode>0</c:formatCode>
                <c:ptCount val="2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pt idx="22">
                  <c:v>2019</c:v>
                </c:pt>
                <c:pt idx="23">
                  <c:v>2020</c:v>
                </c:pt>
                <c:pt idx="24">
                  <c:v>2021</c:v>
                </c:pt>
                <c:pt idx="25">
                  <c:v>2022</c:v>
                </c:pt>
              </c:numCache>
            </c:numRef>
          </c:cat>
          <c:val>
            <c:numRef>
              <c:f>union!$C$188:$AB$188</c:f>
              <c:numCache>
                <c:formatCode>0%</c:formatCode>
                <c:ptCount val="26"/>
                <c:pt idx="0">
                  <c:v>0.36538461538461536</c:v>
                </c:pt>
                <c:pt idx="1">
                  <c:v>0.35912938331318017</c:v>
                </c:pt>
                <c:pt idx="2">
                  <c:v>0.3526785714285714</c:v>
                </c:pt>
                <c:pt idx="3">
                  <c:v>0.35022522522522526</c:v>
                </c:pt>
                <c:pt idx="4">
                  <c:v>0.34183082271147158</c:v>
                </c:pt>
                <c:pt idx="5">
                  <c:v>0.33754305396096446</c:v>
                </c:pt>
                <c:pt idx="6">
                  <c:v>0.32203389830508472</c:v>
                </c:pt>
                <c:pt idx="7">
                  <c:v>0.33476856835306779</c:v>
                </c:pt>
                <c:pt idx="8">
                  <c:v>0.30490654205607481</c:v>
                </c:pt>
                <c:pt idx="9">
                  <c:v>0.3155339805825243</c:v>
                </c:pt>
                <c:pt idx="10">
                  <c:v>0.32525951557093419</c:v>
                </c:pt>
                <c:pt idx="11">
                  <c:v>0.28662420382165599</c:v>
                </c:pt>
                <c:pt idx="12">
                  <c:v>0.28278688524590162</c:v>
                </c:pt>
                <c:pt idx="13">
                  <c:v>0.26002971768202082</c:v>
                </c:pt>
                <c:pt idx="14">
                  <c:v>0.26187050359712233</c:v>
                </c:pt>
                <c:pt idx="15">
                  <c:v>0.24606580829756791</c:v>
                </c:pt>
                <c:pt idx="16">
                  <c:v>0.25667655786350146</c:v>
                </c:pt>
                <c:pt idx="17">
                  <c:v>0.26923076923076922</c:v>
                </c:pt>
                <c:pt idx="18">
                  <c:v>0.26479289940828404</c:v>
                </c:pt>
                <c:pt idx="19">
                  <c:v>0.24624624624624625</c:v>
                </c:pt>
                <c:pt idx="20">
                  <c:v>0.22424242424242424</c:v>
                </c:pt>
                <c:pt idx="21">
                  <c:v>0.2431654676258993</c:v>
                </c:pt>
                <c:pt idx="22">
                  <c:v>0.21500721500721501</c:v>
                </c:pt>
                <c:pt idx="23">
                  <c:v>0.21732745961820851</c:v>
                </c:pt>
                <c:pt idx="24">
                  <c:v>0.22786647314949199</c:v>
                </c:pt>
                <c:pt idx="25">
                  <c:v>0.23239436619718309</c:v>
                </c:pt>
              </c:numCache>
            </c:numRef>
          </c:val>
          <c:smooth val="0"/>
          <c:extLst>
            <c:ext xmlns:c16="http://schemas.microsoft.com/office/drawing/2014/chart" uri="{C3380CC4-5D6E-409C-BE32-E72D297353CC}">
              <c16:uniqueId val="{00000002-4C1B-4912-BBEF-26014734C865}"/>
            </c:ext>
          </c:extLst>
        </c:ser>
        <c:dLbls>
          <c:showLegendKey val="0"/>
          <c:showVal val="0"/>
          <c:showCatName val="0"/>
          <c:showSerName val="0"/>
          <c:showPercent val="0"/>
          <c:showBubbleSize val="0"/>
        </c:dLbls>
        <c:smooth val="0"/>
        <c:axId val="30167695"/>
        <c:axId val="161731007"/>
      </c:lineChart>
      <c:catAx>
        <c:axId val="30167695"/>
        <c:scaling>
          <c:orientation val="minMax"/>
        </c:scaling>
        <c:delete val="0"/>
        <c:axPos val="b"/>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61731007"/>
        <c:crosses val="autoZero"/>
        <c:auto val="1"/>
        <c:lblAlgn val="ctr"/>
        <c:lblOffset val="100"/>
        <c:noMultiLvlLbl val="0"/>
      </c:catAx>
      <c:valAx>
        <c:axId val="161731007"/>
        <c:scaling>
          <c:orientation val="minMax"/>
          <c:min val="0.15000000000000002"/>
        </c:scaling>
        <c:delete val="0"/>
        <c:axPos val="l"/>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30167695"/>
        <c:crosses val="autoZero"/>
        <c:crossBetween val="between"/>
      </c:valAx>
      <c:spPr>
        <a:noFill/>
        <a:ln>
          <a:noFill/>
        </a:ln>
        <a:effectLst/>
      </c:spPr>
    </c:plotArea>
    <c:legend>
      <c:legendPos val="b"/>
      <c:layout>
        <c:manualLayout>
          <c:xMode val="edge"/>
          <c:yMode val="edge"/>
          <c:x val="0.13705739133182315"/>
          <c:y val="0.58811387038158691"/>
          <c:w val="0.22946999881871685"/>
          <c:h val="0.17997739865850099"/>
        </c:manualLayout>
      </c:layout>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solidFill>
            <a:sysClr val="windowText" lastClr="000000"/>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58727270889557E-2"/>
          <c:y val="0.12871462951178195"/>
          <c:w val="0.88785711467740791"/>
          <c:h val="0.66979963072179549"/>
        </c:manualLayout>
      </c:layout>
      <c:lineChart>
        <c:grouping val="standard"/>
        <c:varyColors val="0"/>
        <c:ser>
          <c:idx val="0"/>
          <c:order val="0"/>
          <c:tx>
            <c:strRef>
              <c:f>Interaction!$B$32</c:f>
              <c:strCache>
                <c:ptCount val="1"/>
                <c:pt idx="0">
                  <c:v>Unionized - High Automation Industries</c:v>
                </c:pt>
              </c:strCache>
            </c:strRef>
          </c:tx>
          <c:spPr>
            <a:ln w="28575" cap="rnd">
              <a:solidFill>
                <a:srgbClr val="C00000"/>
              </a:solidFill>
              <a:prstDash val="sysDash"/>
              <a:round/>
            </a:ln>
            <a:effectLst/>
          </c:spPr>
          <c:marker>
            <c:symbol val="none"/>
          </c:marker>
          <c:cat>
            <c:numRef>
              <c:f>Interaction!$C$31:$DE$31</c:f>
              <c:numCache>
                <c:formatCode>mmm\-yy</c:formatCode>
                <c:ptCount val="107"/>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numCache>
            </c:numRef>
          </c:cat>
          <c:val>
            <c:numRef>
              <c:f>Interaction!$C$32:$DE$32</c:f>
              <c:numCache>
                <c:formatCode>_-* #,##0.0_-;\-* #,##0.0_-;_-* "-"??_-;_-@_-</c:formatCode>
                <c:ptCount val="107"/>
                <c:pt idx="0">
                  <c:v>2139.1999999999998</c:v>
                </c:pt>
                <c:pt idx="1">
                  <c:v>2143.5</c:v>
                </c:pt>
                <c:pt idx="2">
                  <c:v>2146.7999999999997</c:v>
                </c:pt>
                <c:pt idx="3">
                  <c:v>2177.3000000000002</c:v>
                </c:pt>
                <c:pt idx="4">
                  <c:v>2254</c:v>
                </c:pt>
                <c:pt idx="5">
                  <c:v>2246.1000000000004</c:v>
                </c:pt>
                <c:pt idx="6">
                  <c:v>2249.1999999999998</c:v>
                </c:pt>
                <c:pt idx="7">
                  <c:v>2241.5</c:v>
                </c:pt>
                <c:pt idx="8">
                  <c:v>2216.6999999999998</c:v>
                </c:pt>
                <c:pt idx="9">
                  <c:v>2211.7000000000003</c:v>
                </c:pt>
                <c:pt idx="10">
                  <c:v>2194.4</c:v>
                </c:pt>
                <c:pt idx="11">
                  <c:v>2172.6</c:v>
                </c:pt>
                <c:pt idx="12">
                  <c:v>2156.7000000000003</c:v>
                </c:pt>
                <c:pt idx="13">
                  <c:v>2168.8000000000002</c:v>
                </c:pt>
                <c:pt idx="14">
                  <c:v>2141.6</c:v>
                </c:pt>
                <c:pt idx="15">
                  <c:v>2161.9</c:v>
                </c:pt>
                <c:pt idx="16">
                  <c:v>2173.6</c:v>
                </c:pt>
                <c:pt idx="17">
                  <c:v>2177.9</c:v>
                </c:pt>
                <c:pt idx="18">
                  <c:v>2214.8000000000002</c:v>
                </c:pt>
                <c:pt idx="19">
                  <c:v>2243.4999999999995</c:v>
                </c:pt>
                <c:pt idx="20">
                  <c:v>2210</c:v>
                </c:pt>
                <c:pt idx="21">
                  <c:v>2188.7999999999997</c:v>
                </c:pt>
                <c:pt idx="22">
                  <c:v>2168.7000000000003</c:v>
                </c:pt>
                <c:pt idx="23">
                  <c:v>2185.1</c:v>
                </c:pt>
                <c:pt idx="24">
                  <c:v>2150.6</c:v>
                </c:pt>
                <c:pt idx="25">
                  <c:v>2174</c:v>
                </c:pt>
                <c:pt idx="26">
                  <c:v>2207.5000000000005</c:v>
                </c:pt>
                <c:pt idx="27">
                  <c:v>2255.9</c:v>
                </c:pt>
                <c:pt idx="28">
                  <c:v>2304.9</c:v>
                </c:pt>
                <c:pt idx="29">
                  <c:v>2306.8999999999996</c:v>
                </c:pt>
                <c:pt idx="30">
                  <c:v>2306.8000000000002</c:v>
                </c:pt>
                <c:pt idx="31">
                  <c:v>2318.6</c:v>
                </c:pt>
                <c:pt idx="32">
                  <c:v>2300.2000000000003</c:v>
                </c:pt>
                <c:pt idx="33">
                  <c:v>2222.9</c:v>
                </c:pt>
                <c:pt idx="34">
                  <c:v>2283.8000000000002</c:v>
                </c:pt>
                <c:pt idx="35">
                  <c:v>2274.1</c:v>
                </c:pt>
                <c:pt idx="36">
                  <c:v>2253.6999999999998</c:v>
                </c:pt>
                <c:pt idx="37">
                  <c:v>2200.8999999999996</c:v>
                </c:pt>
                <c:pt idx="38">
                  <c:v>2244.6999999999998</c:v>
                </c:pt>
                <c:pt idx="39">
                  <c:v>2248.2999999999997</c:v>
                </c:pt>
                <c:pt idx="40">
                  <c:v>2252.3000000000002</c:v>
                </c:pt>
                <c:pt idx="41">
                  <c:v>2236.3000000000002</c:v>
                </c:pt>
                <c:pt idx="42">
                  <c:v>2309</c:v>
                </c:pt>
                <c:pt idx="43">
                  <c:v>2332.3000000000002</c:v>
                </c:pt>
                <c:pt idx="44">
                  <c:v>2264.7000000000003</c:v>
                </c:pt>
                <c:pt idx="45">
                  <c:v>2247.1</c:v>
                </c:pt>
                <c:pt idx="46">
                  <c:v>2215.5</c:v>
                </c:pt>
                <c:pt idx="47">
                  <c:v>2216.4</c:v>
                </c:pt>
                <c:pt idx="48">
                  <c:v>2215.5</c:v>
                </c:pt>
                <c:pt idx="49">
                  <c:v>2233.8000000000002</c:v>
                </c:pt>
                <c:pt idx="50">
                  <c:v>2273.0000000000005</c:v>
                </c:pt>
                <c:pt idx="51">
                  <c:v>2305.1999999999998</c:v>
                </c:pt>
                <c:pt idx="52">
                  <c:v>2339.9</c:v>
                </c:pt>
                <c:pt idx="53">
                  <c:v>2373.8000000000002</c:v>
                </c:pt>
                <c:pt idx="54">
                  <c:v>2373.5</c:v>
                </c:pt>
                <c:pt idx="55">
                  <c:v>2376</c:v>
                </c:pt>
                <c:pt idx="56">
                  <c:v>2308.4</c:v>
                </c:pt>
                <c:pt idx="57">
                  <c:v>2292.4</c:v>
                </c:pt>
                <c:pt idx="58">
                  <c:v>2286</c:v>
                </c:pt>
                <c:pt idx="59">
                  <c:v>2245.4</c:v>
                </c:pt>
                <c:pt idx="60">
                  <c:v>2265.1000000000004</c:v>
                </c:pt>
                <c:pt idx="61">
                  <c:v>2313.6999999999998</c:v>
                </c:pt>
                <c:pt idx="62">
                  <c:v>2213.1999999999998</c:v>
                </c:pt>
                <c:pt idx="63">
                  <c:v>2083.5</c:v>
                </c:pt>
                <c:pt idx="64">
                  <c:v>2110.4</c:v>
                </c:pt>
                <c:pt idx="65">
                  <c:v>2185.4</c:v>
                </c:pt>
                <c:pt idx="66">
                  <c:v>2146.6000000000004</c:v>
                </c:pt>
                <c:pt idx="67">
                  <c:v>2198.7000000000003</c:v>
                </c:pt>
                <c:pt idx="68">
                  <c:v>2210.7000000000003</c:v>
                </c:pt>
                <c:pt idx="69">
                  <c:v>2183.5</c:v>
                </c:pt>
                <c:pt idx="70">
                  <c:v>2190.3000000000002</c:v>
                </c:pt>
                <c:pt idx="71">
                  <c:v>2229.5</c:v>
                </c:pt>
                <c:pt idx="72">
                  <c:v>2201.9</c:v>
                </c:pt>
                <c:pt idx="73">
                  <c:v>2232.6</c:v>
                </c:pt>
                <c:pt idx="74">
                  <c:v>2239.3000000000002</c:v>
                </c:pt>
                <c:pt idx="75">
                  <c:v>2184.5</c:v>
                </c:pt>
                <c:pt idx="76">
                  <c:v>2203.1</c:v>
                </c:pt>
                <c:pt idx="77">
                  <c:v>2218.8999999999996</c:v>
                </c:pt>
                <c:pt idx="78">
                  <c:v>2214.1999999999998</c:v>
                </c:pt>
                <c:pt idx="79">
                  <c:v>2233.1999999999998</c:v>
                </c:pt>
                <c:pt idx="80">
                  <c:v>2263.3000000000002</c:v>
                </c:pt>
                <c:pt idx="81">
                  <c:v>2268.1</c:v>
                </c:pt>
                <c:pt idx="82">
                  <c:v>2295.3000000000002</c:v>
                </c:pt>
                <c:pt idx="83">
                  <c:v>2279.5</c:v>
                </c:pt>
                <c:pt idx="84">
                  <c:v>2242</c:v>
                </c:pt>
                <c:pt idx="85">
                  <c:v>2321.1000000000004</c:v>
                </c:pt>
                <c:pt idx="86">
                  <c:v>2255.3000000000002</c:v>
                </c:pt>
                <c:pt idx="87">
                  <c:v>2276.0999999999995</c:v>
                </c:pt>
                <c:pt idx="88">
                  <c:v>2299.5</c:v>
                </c:pt>
                <c:pt idx="89">
                  <c:v>2316.7000000000003</c:v>
                </c:pt>
                <c:pt idx="90">
                  <c:v>2334.8000000000002</c:v>
                </c:pt>
                <c:pt idx="91">
                  <c:v>2309</c:v>
                </c:pt>
                <c:pt idx="92">
                  <c:v>2348.6000000000004</c:v>
                </c:pt>
                <c:pt idx="93">
                  <c:v>2378.5</c:v>
                </c:pt>
                <c:pt idx="94">
                  <c:v>2332.6</c:v>
                </c:pt>
                <c:pt idx="95">
                  <c:v>2311.7000000000003</c:v>
                </c:pt>
                <c:pt idx="96">
                  <c:v>2333.2999999999997</c:v>
                </c:pt>
                <c:pt idx="97">
                  <c:v>2378.8999999999996</c:v>
                </c:pt>
                <c:pt idx="98">
                  <c:v>2309.1</c:v>
                </c:pt>
                <c:pt idx="99">
                  <c:v>2302.6</c:v>
                </c:pt>
                <c:pt idx="100">
                  <c:v>2391</c:v>
                </c:pt>
                <c:pt idx="101">
                  <c:v>2417.7999999999997</c:v>
                </c:pt>
                <c:pt idx="102">
                  <c:v>2463.5</c:v>
                </c:pt>
                <c:pt idx="103">
                  <c:v>2458.9000000000005</c:v>
                </c:pt>
                <c:pt idx="104">
                  <c:v>2453.7000000000003</c:v>
                </c:pt>
                <c:pt idx="105">
                  <c:v>2406.8999999999996</c:v>
                </c:pt>
                <c:pt idx="106">
                  <c:v>2421.8000000000002</c:v>
                </c:pt>
              </c:numCache>
            </c:numRef>
          </c:val>
          <c:smooth val="0"/>
          <c:extLst>
            <c:ext xmlns:c16="http://schemas.microsoft.com/office/drawing/2014/chart" uri="{C3380CC4-5D6E-409C-BE32-E72D297353CC}">
              <c16:uniqueId val="{00000000-7BC7-42B7-802F-F5FBAEE5E585}"/>
            </c:ext>
          </c:extLst>
        </c:ser>
        <c:ser>
          <c:idx val="1"/>
          <c:order val="1"/>
          <c:tx>
            <c:strRef>
              <c:f>Interaction!$B$33</c:f>
              <c:strCache>
                <c:ptCount val="1"/>
                <c:pt idx="0">
                  <c:v>Unionized - Low Automation Industries</c:v>
                </c:pt>
              </c:strCache>
            </c:strRef>
          </c:tx>
          <c:spPr>
            <a:ln w="28575" cap="rnd">
              <a:solidFill>
                <a:srgbClr val="002060"/>
              </a:solidFill>
              <a:prstDash val="sysDash"/>
              <a:round/>
            </a:ln>
            <a:effectLst/>
          </c:spPr>
          <c:marker>
            <c:symbol val="none"/>
          </c:marker>
          <c:cat>
            <c:numRef>
              <c:f>Interaction!$C$31:$DE$31</c:f>
              <c:numCache>
                <c:formatCode>mmm\-yy</c:formatCode>
                <c:ptCount val="107"/>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numCache>
            </c:numRef>
          </c:cat>
          <c:val>
            <c:numRef>
              <c:f>Interaction!$C$33:$DE$33</c:f>
              <c:numCache>
                <c:formatCode>_-* #,##0.0_-;\-* #,##0.0_-;_-* "-"??_-;_-@_-</c:formatCode>
                <c:ptCount val="107"/>
                <c:pt idx="0">
                  <c:v>2116.9000000000005</c:v>
                </c:pt>
                <c:pt idx="1">
                  <c:v>2153.4</c:v>
                </c:pt>
                <c:pt idx="2">
                  <c:v>2142.9</c:v>
                </c:pt>
                <c:pt idx="3">
                  <c:v>2177.1</c:v>
                </c:pt>
                <c:pt idx="4">
                  <c:v>2161.8000000000002</c:v>
                </c:pt>
                <c:pt idx="5">
                  <c:v>2214.3000000000002</c:v>
                </c:pt>
                <c:pt idx="6">
                  <c:v>2040.5000000000002</c:v>
                </c:pt>
                <c:pt idx="7">
                  <c:v>2060.2999999999997</c:v>
                </c:pt>
                <c:pt idx="8">
                  <c:v>2221.4</c:v>
                </c:pt>
                <c:pt idx="9">
                  <c:v>2265.1999999999998</c:v>
                </c:pt>
                <c:pt idx="10">
                  <c:v>2233.2999999999997</c:v>
                </c:pt>
                <c:pt idx="11">
                  <c:v>2203.6999999999998</c:v>
                </c:pt>
                <c:pt idx="12">
                  <c:v>2142.5</c:v>
                </c:pt>
                <c:pt idx="13">
                  <c:v>2157.6000000000004</c:v>
                </c:pt>
                <c:pt idx="14">
                  <c:v>2145.0999999999995</c:v>
                </c:pt>
                <c:pt idx="15">
                  <c:v>2143</c:v>
                </c:pt>
                <c:pt idx="16">
                  <c:v>2220</c:v>
                </c:pt>
                <c:pt idx="17">
                  <c:v>2232.4000000000005</c:v>
                </c:pt>
                <c:pt idx="18">
                  <c:v>2017.1</c:v>
                </c:pt>
                <c:pt idx="19">
                  <c:v>2026.8000000000002</c:v>
                </c:pt>
                <c:pt idx="20">
                  <c:v>2219.3000000000002</c:v>
                </c:pt>
                <c:pt idx="21">
                  <c:v>2263.3000000000002</c:v>
                </c:pt>
                <c:pt idx="22">
                  <c:v>2236</c:v>
                </c:pt>
                <c:pt idx="23">
                  <c:v>2214.6</c:v>
                </c:pt>
                <c:pt idx="24">
                  <c:v>2196</c:v>
                </c:pt>
                <c:pt idx="25">
                  <c:v>2170.1999999999998</c:v>
                </c:pt>
                <c:pt idx="26">
                  <c:v>2161.7999999999997</c:v>
                </c:pt>
                <c:pt idx="27">
                  <c:v>2191.9</c:v>
                </c:pt>
                <c:pt idx="28">
                  <c:v>2236.1000000000004</c:v>
                </c:pt>
                <c:pt idx="29">
                  <c:v>2251.9</c:v>
                </c:pt>
                <c:pt idx="30">
                  <c:v>2013.3000000000002</c:v>
                </c:pt>
                <c:pt idx="31">
                  <c:v>2044.4999999999998</c:v>
                </c:pt>
                <c:pt idx="32">
                  <c:v>2265.8000000000002</c:v>
                </c:pt>
                <c:pt idx="33">
                  <c:v>2283.8999999999996</c:v>
                </c:pt>
                <c:pt idx="34">
                  <c:v>2282.8999999999996</c:v>
                </c:pt>
                <c:pt idx="35">
                  <c:v>2265.9</c:v>
                </c:pt>
                <c:pt idx="36">
                  <c:v>2200.7000000000003</c:v>
                </c:pt>
                <c:pt idx="37">
                  <c:v>2193.3999999999996</c:v>
                </c:pt>
                <c:pt idx="38">
                  <c:v>2184.6</c:v>
                </c:pt>
                <c:pt idx="39">
                  <c:v>2209.3999999999996</c:v>
                </c:pt>
                <c:pt idx="40">
                  <c:v>2217.6</c:v>
                </c:pt>
                <c:pt idx="41">
                  <c:v>2278.6999999999998</c:v>
                </c:pt>
                <c:pt idx="42">
                  <c:v>2091.5</c:v>
                </c:pt>
                <c:pt idx="43">
                  <c:v>2077.9</c:v>
                </c:pt>
                <c:pt idx="44">
                  <c:v>2259.2999999999997</c:v>
                </c:pt>
                <c:pt idx="45">
                  <c:v>2276.4</c:v>
                </c:pt>
                <c:pt idx="46">
                  <c:v>2291.5</c:v>
                </c:pt>
                <c:pt idx="47">
                  <c:v>2278.3000000000002</c:v>
                </c:pt>
                <c:pt idx="48">
                  <c:v>2239.5</c:v>
                </c:pt>
                <c:pt idx="49">
                  <c:v>2284.6</c:v>
                </c:pt>
                <c:pt idx="50">
                  <c:v>2251.2000000000003</c:v>
                </c:pt>
                <c:pt idx="51">
                  <c:v>2328.6999999999998</c:v>
                </c:pt>
                <c:pt idx="52">
                  <c:v>2309.8999999999996</c:v>
                </c:pt>
                <c:pt idx="53">
                  <c:v>2335.5</c:v>
                </c:pt>
                <c:pt idx="54">
                  <c:v>2164.6</c:v>
                </c:pt>
                <c:pt idx="55">
                  <c:v>2192</c:v>
                </c:pt>
                <c:pt idx="56">
                  <c:v>2371.7000000000003</c:v>
                </c:pt>
                <c:pt idx="57">
                  <c:v>2370.3000000000002</c:v>
                </c:pt>
                <c:pt idx="58">
                  <c:v>2363.3999999999996</c:v>
                </c:pt>
                <c:pt idx="59">
                  <c:v>2353.5</c:v>
                </c:pt>
                <c:pt idx="60">
                  <c:v>2291.9</c:v>
                </c:pt>
                <c:pt idx="61">
                  <c:v>2350.4</c:v>
                </c:pt>
                <c:pt idx="62">
                  <c:v>2187.6</c:v>
                </c:pt>
                <c:pt idx="63">
                  <c:v>2065.2000000000003</c:v>
                </c:pt>
                <c:pt idx="64">
                  <c:v>2215.3000000000002</c:v>
                </c:pt>
                <c:pt idx="65">
                  <c:v>2323.0999999999995</c:v>
                </c:pt>
                <c:pt idx="66">
                  <c:v>2167.1999999999998</c:v>
                </c:pt>
                <c:pt idx="67">
                  <c:v>2171.1000000000004</c:v>
                </c:pt>
                <c:pt idx="68">
                  <c:v>2473.3999999999996</c:v>
                </c:pt>
                <c:pt idx="69">
                  <c:v>2484.4</c:v>
                </c:pt>
                <c:pt idx="70">
                  <c:v>2487.6</c:v>
                </c:pt>
                <c:pt idx="71">
                  <c:v>2503.1000000000004</c:v>
                </c:pt>
                <c:pt idx="72">
                  <c:v>2432.6999999999998</c:v>
                </c:pt>
                <c:pt idx="73">
                  <c:v>2506.8000000000002</c:v>
                </c:pt>
                <c:pt idx="74">
                  <c:v>2508.1999999999998</c:v>
                </c:pt>
                <c:pt idx="75">
                  <c:v>2500.6999999999998</c:v>
                </c:pt>
                <c:pt idx="76">
                  <c:v>2512.1</c:v>
                </c:pt>
                <c:pt idx="77">
                  <c:v>2573.6</c:v>
                </c:pt>
                <c:pt idx="78">
                  <c:v>2379.3000000000002</c:v>
                </c:pt>
                <c:pt idx="79">
                  <c:v>2352.4</c:v>
                </c:pt>
                <c:pt idx="80">
                  <c:v>2608.7000000000003</c:v>
                </c:pt>
                <c:pt idx="81">
                  <c:v>2584</c:v>
                </c:pt>
                <c:pt idx="82">
                  <c:v>2597.6</c:v>
                </c:pt>
                <c:pt idx="83">
                  <c:v>2614.5</c:v>
                </c:pt>
                <c:pt idx="84">
                  <c:v>2522.3999999999996</c:v>
                </c:pt>
                <c:pt idx="85">
                  <c:v>2523.9</c:v>
                </c:pt>
                <c:pt idx="86">
                  <c:v>2554.8000000000002</c:v>
                </c:pt>
                <c:pt idx="87">
                  <c:v>2598.1999999999998</c:v>
                </c:pt>
                <c:pt idx="88">
                  <c:v>2625.7</c:v>
                </c:pt>
                <c:pt idx="89">
                  <c:v>2650</c:v>
                </c:pt>
                <c:pt idx="90">
                  <c:v>2419.6999999999998</c:v>
                </c:pt>
                <c:pt idx="91">
                  <c:v>2431.7999999999997</c:v>
                </c:pt>
                <c:pt idx="92">
                  <c:v>2720.3</c:v>
                </c:pt>
                <c:pt idx="93">
                  <c:v>2716.7</c:v>
                </c:pt>
                <c:pt idx="94">
                  <c:v>2725.7</c:v>
                </c:pt>
                <c:pt idx="95">
                  <c:v>2717.7</c:v>
                </c:pt>
                <c:pt idx="96">
                  <c:v>2688.3</c:v>
                </c:pt>
                <c:pt idx="97">
                  <c:v>2688.1</c:v>
                </c:pt>
                <c:pt idx="98">
                  <c:v>2653.8</c:v>
                </c:pt>
                <c:pt idx="99">
                  <c:v>2681.8</c:v>
                </c:pt>
                <c:pt idx="100">
                  <c:v>2741.7000000000003</c:v>
                </c:pt>
                <c:pt idx="101">
                  <c:v>2681.5000000000005</c:v>
                </c:pt>
                <c:pt idx="102">
                  <c:v>2489.5</c:v>
                </c:pt>
                <c:pt idx="103">
                  <c:v>2461.3000000000002</c:v>
                </c:pt>
                <c:pt idx="104">
                  <c:v>2723.2000000000003</c:v>
                </c:pt>
                <c:pt idx="105">
                  <c:v>2787.2999999999997</c:v>
                </c:pt>
                <c:pt idx="106">
                  <c:v>2770.3999999999996</c:v>
                </c:pt>
              </c:numCache>
            </c:numRef>
          </c:val>
          <c:smooth val="0"/>
          <c:extLst>
            <c:ext xmlns:c16="http://schemas.microsoft.com/office/drawing/2014/chart" uri="{C3380CC4-5D6E-409C-BE32-E72D297353CC}">
              <c16:uniqueId val="{00000001-7BC7-42B7-802F-F5FBAEE5E585}"/>
            </c:ext>
          </c:extLst>
        </c:ser>
        <c:ser>
          <c:idx val="2"/>
          <c:order val="2"/>
          <c:tx>
            <c:strRef>
              <c:f>Interaction!$B$34</c:f>
              <c:strCache>
                <c:ptCount val="1"/>
                <c:pt idx="0">
                  <c:v>Not Unionized - High Automation Industries</c:v>
                </c:pt>
              </c:strCache>
            </c:strRef>
          </c:tx>
          <c:spPr>
            <a:ln w="28575" cap="rnd">
              <a:solidFill>
                <a:srgbClr val="C00000"/>
              </a:solidFill>
              <a:round/>
            </a:ln>
            <a:effectLst/>
          </c:spPr>
          <c:marker>
            <c:symbol val="none"/>
          </c:marker>
          <c:cat>
            <c:numRef>
              <c:f>Interaction!$C$31:$DE$31</c:f>
              <c:numCache>
                <c:formatCode>mmm\-yy</c:formatCode>
                <c:ptCount val="107"/>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numCache>
            </c:numRef>
          </c:cat>
          <c:val>
            <c:numRef>
              <c:f>Interaction!$C$34:$DE$34</c:f>
              <c:numCache>
                <c:formatCode>_-* #,##0.0_-;\-* #,##0.0_-;_-* "-"??_-;_-@_-</c:formatCode>
                <c:ptCount val="107"/>
                <c:pt idx="0">
                  <c:v>5724.5</c:v>
                </c:pt>
                <c:pt idx="1">
                  <c:v>5732.8</c:v>
                </c:pt>
                <c:pt idx="2">
                  <c:v>5779.1</c:v>
                </c:pt>
                <c:pt idx="3">
                  <c:v>5718.6</c:v>
                </c:pt>
                <c:pt idx="4">
                  <c:v>5805.1</c:v>
                </c:pt>
                <c:pt idx="5">
                  <c:v>5885.7</c:v>
                </c:pt>
                <c:pt idx="6">
                  <c:v>5897.9000000000005</c:v>
                </c:pt>
                <c:pt idx="7">
                  <c:v>5903.7000000000007</c:v>
                </c:pt>
                <c:pt idx="8">
                  <c:v>5765.3</c:v>
                </c:pt>
                <c:pt idx="9">
                  <c:v>5809.2</c:v>
                </c:pt>
                <c:pt idx="10">
                  <c:v>5847.3</c:v>
                </c:pt>
                <c:pt idx="11">
                  <c:v>5839.6</c:v>
                </c:pt>
                <c:pt idx="12">
                  <c:v>5725.9</c:v>
                </c:pt>
                <c:pt idx="13">
                  <c:v>5725.4000000000005</c:v>
                </c:pt>
                <c:pt idx="14">
                  <c:v>5761.1</c:v>
                </c:pt>
                <c:pt idx="15">
                  <c:v>5799.9</c:v>
                </c:pt>
                <c:pt idx="16">
                  <c:v>5863.5</c:v>
                </c:pt>
                <c:pt idx="17">
                  <c:v>5937.1</c:v>
                </c:pt>
                <c:pt idx="18">
                  <c:v>6004.5</c:v>
                </c:pt>
                <c:pt idx="19">
                  <c:v>5987.8</c:v>
                </c:pt>
                <c:pt idx="20">
                  <c:v>5849.6</c:v>
                </c:pt>
                <c:pt idx="21">
                  <c:v>5894.3</c:v>
                </c:pt>
                <c:pt idx="22">
                  <c:v>5901</c:v>
                </c:pt>
                <c:pt idx="23">
                  <c:v>5935.6</c:v>
                </c:pt>
                <c:pt idx="24">
                  <c:v>5872.7</c:v>
                </c:pt>
                <c:pt idx="25">
                  <c:v>5860.9</c:v>
                </c:pt>
                <c:pt idx="26">
                  <c:v>5850</c:v>
                </c:pt>
                <c:pt idx="27">
                  <c:v>5844.6</c:v>
                </c:pt>
                <c:pt idx="28">
                  <c:v>5994</c:v>
                </c:pt>
                <c:pt idx="29">
                  <c:v>6054.9</c:v>
                </c:pt>
                <c:pt idx="30">
                  <c:v>6168.1</c:v>
                </c:pt>
                <c:pt idx="31">
                  <c:v>6142.3</c:v>
                </c:pt>
                <c:pt idx="32">
                  <c:v>5966.9</c:v>
                </c:pt>
                <c:pt idx="33">
                  <c:v>6040.2000000000007</c:v>
                </c:pt>
                <c:pt idx="34">
                  <c:v>6052.7999999999993</c:v>
                </c:pt>
                <c:pt idx="35">
                  <c:v>6091.1</c:v>
                </c:pt>
                <c:pt idx="36">
                  <c:v>5974</c:v>
                </c:pt>
                <c:pt idx="37">
                  <c:v>6021.0999999999995</c:v>
                </c:pt>
                <c:pt idx="38">
                  <c:v>6002.2999999999993</c:v>
                </c:pt>
                <c:pt idx="39">
                  <c:v>6034.4</c:v>
                </c:pt>
                <c:pt idx="40">
                  <c:v>6167.1</c:v>
                </c:pt>
                <c:pt idx="41">
                  <c:v>6221.8</c:v>
                </c:pt>
                <c:pt idx="42">
                  <c:v>6196.2999999999993</c:v>
                </c:pt>
                <c:pt idx="43">
                  <c:v>6164.5</c:v>
                </c:pt>
                <c:pt idx="44">
                  <c:v>6046.1999999999989</c:v>
                </c:pt>
                <c:pt idx="45">
                  <c:v>6118.9000000000005</c:v>
                </c:pt>
                <c:pt idx="46">
                  <c:v>6152.6</c:v>
                </c:pt>
                <c:pt idx="47">
                  <c:v>6200.0000000000009</c:v>
                </c:pt>
                <c:pt idx="48">
                  <c:v>6150.1</c:v>
                </c:pt>
                <c:pt idx="49">
                  <c:v>6117.9</c:v>
                </c:pt>
                <c:pt idx="50">
                  <c:v>6073.5999999999995</c:v>
                </c:pt>
                <c:pt idx="51">
                  <c:v>6111.7000000000007</c:v>
                </c:pt>
                <c:pt idx="52">
                  <c:v>6264.5</c:v>
                </c:pt>
                <c:pt idx="53">
                  <c:v>6256.4</c:v>
                </c:pt>
                <c:pt idx="54">
                  <c:v>6248.9999999999991</c:v>
                </c:pt>
                <c:pt idx="55">
                  <c:v>6267.6999999999989</c:v>
                </c:pt>
                <c:pt idx="56">
                  <c:v>6223.3</c:v>
                </c:pt>
                <c:pt idx="57">
                  <c:v>6241.1</c:v>
                </c:pt>
                <c:pt idx="58">
                  <c:v>6200.9</c:v>
                </c:pt>
                <c:pt idx="59">
                  <c:v>6278.2000000000007</c:v>
                </c:pt>
                <c:pt idx="60">
                  <c:v>6138.5</c:v>
                </c:pt>
                <c:pt idx="61">
                  <c:v>6098.5999999999995</c:v>
                </c:pt>
                <c:pt idx="62">
                  <c:v>5512.9</c:v>
                </c:pt>
                <c:pt idx="63">
                  <c:v>4437.6000000000004</c:v>
                </c:pt>
                <c:pt idx="64">
                  <c:v>4729.9000000000005</c:v>
                </c:pt>
                <c:pt idx="65">
                  <c:v>5393.2</c:v>
                </c:pt>
                <c:pt idx="66">
                  <c:v>5732.7</c:v>
                </c:pt>
                <c:pt idx="67">
                  <c:v>5818.0000000000009</c:v>
                </c:pt>
                <c:pt idx="68">
                  <c:v>5851.2999999999993</c:v>
                </c:pt>
                <c:pt idx="69">
                  <c:v>5897.2999999999993</c:v>
                </c:pt>
                <c:pt idx="70">
                  <c:v>5929.9000000000005</c:v>
                </c:pt>
                <c:pt idx="71">
                  <c:v>5877.8000000000011</c:v>
                </c:pt>
                <c:pt idx="72">
                  <c:v>5521.4000000000005</c:v>
                </c:pt>
                <c:pt idx="73">
                  <c:v>5727.5</c:v>
                </c:pt>
                <c:pt idx="74">
                  <c:v>5908.3</c:v>
                </c:pt>
                <c:pt idx="75">
                  <c:v>5783.4000000000005</c:v>
                </c:pt>
                <c:pt idx="76">
                  <c:v>5848.4000000000005</c:v>
                </c:pt>
                <c:pt idx="77">
                  <c:v>6081.4000000000005</c:v>
                </c:pt>
                <c:pt idx="78">
                  <c:v>6128.3000000000011</c:v>
                </c:pt>
                <c:pt idx="79">
                  <c:v>6195.5</c:v>
                </c:pt>
                <c:pt idx="80">
                  <c:v>6064.2999999999993</c:v>
                </c:pt>
                <c:pt idx="81">
                  <c:v>6177.6</c:v>
                </c:pt>
                <c:pt idx="82">
                  <c:v>6223.5</c:v>
                </c:pt>
                <c:pt idx="83">
                  <c:v>6261.2999999999993</c:v>
                </c:pt>
                <c:pt idx="84">
                  <c:v>6003.6999999999989</c:v>
                </c:pt>
                <c:pt idx="85">
                  <c:v>6110.7999999999993</c:v>
                </c:pt>
                <c:pt idx="86">
                  <c:v>6235.8</c:v>
                </c:pt>
                <c:pt idx="87">
                  <c:v>6261.6000000000013</c:v>
                </c:pt>
                <c:pt idx="88">
                  <c:v>6345.4000000000005</c:v>
                </c:pt>
                <c:pt idx="89">
                  <c:v>6326.9000000000005</c:v>
                </c:pt>
                <c:pt idx="90">
                  <c:v>6379.3</c:v>
                </c:pt>
                <c:pt idx="91">
                  <c:v>6373.7000000000007</c:v>
                </c:pt>
                <c:pt idx="92">
                  <c:v>6195.0000000000009</c:v>
                </c:pt>
                <c:pt idx="93">
                  <c:v>6199.2</c:v>
                </c:pt>
                <c:pt idx="94">
                  <c:v>6233.9</c:v>
                </c:pt>
                <c:pt idx="95">
                  <c:v>6236</c:v>
                </c:pt>
                <c:pt idx="96">
                  <c:v>6170.2</c:v>
                </c:pt>
                <c:pt idx="97">
                  <c:v>6163.5999999999995</c:v>
                </c:pt>
                <c:pt idx="98">
                  <c:v>6268.6</c:v>
                </c:pt>
                <c:pt idx="99">
                  <c:v>6319</c:v>
                </c:pt>
                <c:pt idx="100">
                  <c:v>6376.9</c:v>
                </c:pt>
                <c:pt idx="101">
                  <c:v>6468.4000000000005</c:v>
                </c:pt>
                <c:pt idx="102">
                  <c:v>6476.8</c:v>
                </c:pt>
                <c:pt idx="103">
                  <c:v>6442.2999999999993</c:v>
                </c:pt>
                <c:pt idx="104">
                  <c:v>6288.5999999999995</c:v>
                </c:pt>
                <c:pt idx="105">
                  <c:v>6330.3</c:v>
                </c:pt>
                <c:pt idx="106">
                  <c:v>6373.2</c:v>
                </c:pt>
              </c:numCache>
            </c:numRef>
          </c:val>
          <c:smooth val="0"/>
          <c:extLst>
            <c:ext xmlns:c16="http://schemas.microsoft.com/office/drawing/2014/chart" uri="{C3380CC4-5D6E-409C-BE32-E72D297353CC}">
              <c16:uniqueId val="{00000002-7BC7-42B7-802F-F5FBAEE5E585}"/>
            </c:ext>
          </c:extLst>
        </c:ser>
        <c:ser>
          <c:idx val="3"/>
          <c:order val="3"/>
          <c:tx>
            <c:strRef>
              <c:f>Interaction!$B$35</c:f>
              <c:strCache>
                <c:ptCount val="1"/>
                <c:pt idx="0">
                  <c:v>Not Unionized - Low Automation Industries</c:v>
                </c:pt>
              </c:strCache>
            </c:strRef>
          </c:tx>
          <c:spPr>
            <a:ln w="28575" cap="rnd">
              <a:solidFill>
                <a:srgbClr val="002060"/>
              </a:solidFill>
              <a:round/>
            </a:ln>
            <a:effectLst/>
          </c:spPr>
          <c:marker>
            <c:symbol val="none"/>
          </c:marker>
          <c:cat>
            <c:numRef>
              <c:f>Interaction!$C$31:$DE$31</c:f>
              <c:numCache>
                <c:formatCode>mmm\-yy</c:formatCode>
                <c:ptCount val="107"/>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pt idx="46">
                  <c:v>43405</c:v>
                </c:pt>
                <c:pt idx="47">
                  <c:v>43435</c:v>
                </c:pt>
                <c:pt idx="48">
                  <c:v>43466</c:v>
                </c:pt>
                <c:pt idx="49">
                  <c:v>43497</c:v>
                </c:pt>
                <c:pt idx="50">
                  <c:v>43525</c:v>
                </c:pt>
                <c:pt idx="51">
                  <c:v>43556</c:v>
                </c:pt>
                <c:pt idx="52">
                  <c:v>43586</c:v>
                </c:pt>
                <c:pt idx="53">
                  <c:v>43617</c:v>
                </c:pt>
                <c:pt idx="54">
                  <c:v>43647</c:v>
                </c:pt>
                <c:pt idx="55">
                  <c:v>43678</c:v>
                </c:pt>
                <c:pt idx="56">
                  <c:v>43709</c:v>
                </c:pt>
                <c:pt idx="57">
                  <c:v>43739</c:v>
                </c:pt>
                <c:pt idx="58">
                  <c:v>43770</c:v>
                </c:pt>
                <c:pt idx="59">
                  <c:v>43800</c:v>
                </c:pt>
                <c:pt idx="60">
                  <c:v>43831</c:v>
                </c:pt>
                <c:pt idx="61">
                  <c:v>43862</c:v>
                </c:pt>
                <c:pt idx="62">
                  <c:v>43891</c:v>
                </c:pt>
                <c:pt idx="63">
                  <c:v>43922</c:v>
                </c:pt>
                <c:pt idx="64">
                  <c:v>43952</c:v>
                </c:pt>
                <c:pt idx="65">
                  <c:v>43983</c:v>
                </c:pt>
                <c:pt idx="66">
                  <c:v>44013</c:v>
                </c:pt>
                <c:pt idx="67">
                  <c:v>44044</c:v>
                </c:pt>
                <c:pt idx="68">
                  <c:v>44075</c:v>
                </c:pt>
                <c:pt idx="69">
                  <c:v>44105</c:v>
                </c:pt>
                <c:pt idx="70">
                  <c:v>44136</c:v>
                </c:pt>
                <c:pt idx="71">
                  <c:v>44166</c:v>
                </c:pt>
                <c:pt idx="72">
                  <c:v>44197</c:v>
                </c:pt>
                <c:pt idx="73">
                  <c:v>44228</c:v>
                </c:pt>
                <c:pt idx="74">
                  <c:v>44256</c:v>
                </c:pt>
                <c:pt idx="75">
                  <c:v>44287</c:v>
                </c:pt>
                <c:pt idx="76">
                  <c:v>44317</c:v>
                </c:pt>
                <c:pt idx="77">
                  <c:v>44348</c:v>
                </c:pt>
                <c:pt idx="78">
                  <c:v>44378</c:v>
                </c:pt>
                <c:pt idx="79">
                  <c:v>44409</c:v>
                </c:pt>
                <c:pt idx="80">
                  <c:v>44440</c:v>
                </c:pt>
                <c:pt idx="81">
                  <c:v>44470</c:v>
                </c:pt>
                <c:pt idx="82">
                  <c:v>44501</c:v>
                </c:pt>
                <c:pt idx="83">
                  <c:v>44531</c:v>
                </c:pt>
                <c:pt idx="84">
                  <c:v>44562</c:v>
                </c:pt>
                <c:pt idx="85">
                  <c:v>44593</c:v>
                </c:pt>
                <c:pt idx="86">
                  <c:v>44621</c:v>
                </c:pt>
                <c:pt idx="87">
                  <c:v>44652</c:v>
                </c:pt>
                <c:pt idx="88">
                  <c:v>44682</c:v>
                </c:pt>
                <c:pt idx="89">
                  <c:v>44713</c:v>
                </c:pt>
                <c:pt idx="90">
                  <c:v>44743</c:v>
                </c:pt>
                <c:pt idx="91">
                  <c:v>44774</c:v>
                </c:pt>
                <c:pt idx="92">
                  <c:v>44805</c:v>
                </c:pt>
                <c:pt idx="93">
                  <c:v>44835</c:v>
                </c:pt>
                <c:pt idx="94">
                  <c:v>44866</c:v>
                </c:pt>
                <c:pt idx="95">
                  <c:v>44896</c:v>
                </c:pt>
                <c:pt idx="96">
                  <c:v>44927</c:v>
                </c:pt>
                <c:pt idx="97">
                  <c:v>44958</c:v>
                </c:pt>
                <c:pt idx="98">
                  <c:v>44986</c:v>
                </c:pt>
                <c:pt idx="99">
                  <c:v>45017</c:v>
                </c:pt>
                <c:pt idx="100">
                  <c:v>45047</c:v>
                </c:pt>
                <c:pt idx="101">
                  <c:v>45078</c:v>
                </c:pt>
                <c:pt idx="102">
                  <c:v>45108</c:v>
                </c:pt>
                <c:pt idx="103">
                  <c:v>45139</c:v>
                </c:pt>
                <c:pt idx="104">
                  <c:v>45170</c:v>
                </c:pt>
                <c:pt idx="105">
                  <c:v>45200</c:v>
                </c:pt>
                <c:pt idx="106">
                  <c:v>45231</c:v>
                </c:pt>
              </c:numCache>
            </c:numRef>
          </c:cat>
          <c:val>
            <c:numRef>
              <c:f>Interaction!$C$35:$DE$35</c:f>
              <c:numCache>
                <c:formatCode>_-* #,##0.0_-;\-* #,##0.0_-;_-* "-"??_-;_-@_-</c:formatCode>
                <c:ptCount val="107"/>
                <c:pt idx="0">
                  <c:v>3780.7</c:v>
                </c:pt>
                <c:pt idx="1">
                  <c:v>3806.4999999999995</c:v>
                </c:pt>
                <c:pt idx="2">
                  <c:v>3791.3999999999996</c:v>
                </c:pt>
                <c:pt idx="3">
                  <c:v>3807</c:v>
                </c:pt>
                <c:pt idx="4">
                  <c:v>3942.1999999999994</c:v>
                </c:pt>
                <c:pt idx="5">
                  <c:v>4013.1000000000004</c:v>
                </c:pt>
                <c:pt idx="6">
                  <c:v>4105.2</c:v>
                </c:pt>
                <c:pt idx="7">
                  <c:v>4096.5</c:v>
                </c:pt>
                <c:pt idx="8">
                  <c:v>3929.6000000000004</c:v>
                </c:pt>
                <c:pt idx="9">
                  <c:v>3910.0000000000005</c:v>
                </c:pt>
                <c:pt idx="10">
                  <c:v>3875.9999999999995</c:v>
                </c:pt>
                <c:pt idx="11">
                  <c:v>3855.6000000000004</c:v>
                </c:pt>
                <c:pt idx="12">
                  <c:v>3849.8</c:v>
                </c:pt>
                <c:pt idx="13">
                  <c:v>3855.5000000000005</c:v>
                </c:pt>
                <c:pt idx="14">
                  <c:v>3856.7</c:v>
                </c:pt>
                <c:pt idx="15">
                  <c:v>3886.9</c:v>
                </c:pt>
                <c:pt idx="16">
                  <c:v>4078.7000000000007</c:v>
                </c:pt>
                <c:pt idx="17">
                  <c:v>4090.9</c:v>
                </c:pt>
                <c:pt idx="18">
                  <c:v>4130</c:v>
                </c:pt>
                <c:pt idx="19">
                  <c:v>4120.8999999999996</c:v>
                </c:pt>
                <c:pt idx="20">
                  <c:v>4000.5</c:v>
                </c:pt>
                <c:pt idx="21">
                  <c:v>3997.7999999999997</c:v>
                </c:pt>
                <c:pt idx="22">
                  <c:v>4060</c:v>
                </c:pt>
                <c:pt idx="23">
                  <c:v>4041.9</c:v>
                </c:pt>
                <c:pt idx="24">
                  <c:v>3997.6000000000004</c:v>
                </c:pt>
                <c:pt idx="25">
                  <c:v>4048.4000000000005</c:v>
                </c:pt>
                <c:pt idx="26">
                  <c:v>4029</c:v>
                </c:pt>
                <c:pt idx="27">
                  <c:v>4038.7999999999993</c:v>
                </c:pt>
                <c:pt idx="28">
                  <c:v>4135</c:v>
                </c:pt>
                <c:pt idx="29">
                  <c:v>4225.7</c:v>
                </c:pt>
                <c:pt idx="30">
                  <c:v>4277.7</c:v>
                </c:pt>
                <c:pt idx="31">
                  <c:v>4198.3999999999996</c:v>
                </c:pt>
                <c:pt idx="32">
                  <c:v>4068.8</c:v>
                </c:pt>
                <c:pt idx="33">
                  <c:v>4124.7</c:v>
                </c:pt>
                <c:pt idx="34">
                  <c:v>4094.5000000000005</c:v>
                </c:pt>
                <c:pt idx="35">
                  <c:v>4107.3999999999996</c:v>
                </c:pt>
                <c:pt idx="36">
                  <c:v>4038.7999999999997</c:v>
                </c:pt>
                <c:pt idx="37">
                  <c:v>4066.8</c:v>
                </c:pt>
                <c:pt idx="38">
                  <c:v>4090.7999999999997</c:v>
                </c:pt>
                <c:pt idx="39">
                  <c:v>4062.5</c:v>
                </c:pt>
                <c:pt idx="40">
                  <c:v>4192.5</c:v>
                </c:pt>
                <c:pt idx="41">
                  <c:v>4245.4000000000005</c:v>
                </c:pt>
                <c:pt idx="42">
                  <c:v>4372</c:v>
                </c:pt>
                <c:pt idx="43">
                  <c:v>4327.3999999999996</c:v>
                </c:pt>
                <c:pt idx="44">
                  <c:v>4239.8</c:v>
                </c:pt>
                <c:pt idx="45">
                  <c:v>4227.8</c:v>
                </c:pt>
                <c:pt idx="46">
                  <c:v>4247.7000000000007</c:v>
                </c:pt>
                <c:pt idx="47">
                  <c:v>4180.2</c:v>
                </c:pt>
                <c:pt idx="48">
                  <c:v>4148.8999999999996</c:v>
                </c:pt>
                <c:pt idx="49">
                  <c:v>4174.1999999999989</c:v>
                </c:pt>
                <c:pt idx="50">
                  <c:v>4211</c:v>
                </c:pt>
                <c:pt idx="51">
                  <c:v>4238.5</c:v>
                </c:pt>
                <c:pt idx="52">
                  <c:v>4378.5999999999995</c:v>
                </c:pt>
                <c:pt idx="53">
                  <c:v>4453.6000000000004</c:v>
                </c:pt>
                <c:pt idx="54">
                  <c:v>4514.7</c:v>
                </c:pt>
                <c:pt idx="55">
                  <c:v>4516.0999999999995</c:v>
                </c:pt>
                <c:pt idx="56">
                  <c:v>4355</c:v>
                </c:pt>
                <c:pt idx="57">
                  <c:v>4395.9000000000005</c:v>
                </c:pt>
                <c:pt idx="58">
                  <c:v>4360.6000000000004</c:v>
                </c:pt>
                <c:pt idx="59">
                  <c:v>4368.8</c:v>
                </c:pt>
                <c:pt idx="60">
                  <c:v>4322.7</c:v>
                </c:pt>
                <c:pt idx="61">
                  <c:v>4322.7000000000007</c:v>
                </c:pt>
                <c:pt idx="62">
                  <c:v>4106.4000000000005</c:v>
                </c:pt>
                <c:pt idx="63">
                  <c:v>3671.6999999999994</c:v>
                </c:pt>
                <c:pt idx="64">
                  <c:v>3790.3</c:v>
                </c:pt>
                <c:pt idx="65">
                  <c:v>4049.7999999999997</c:v>
                </c:pt>
                <c:pt idx="66">
                  <c:v>4169.3</c:v>
                </c:pt>
                <c:pt idx="67">
                  <c:v>4277.8999999999996</c:v>
                </c:pt>
                <c:pt idx="68">
                  <c:v>4280.8</c:v>
                </c:pt>
                <c:pt idx="69">
                  <c:v>4332.5</c:v>
                </c:pt>
                <c:pt idx="70">
                  <c:v>4280.3</c:v>
                </c:pt>
                <c:pt idx="71">
                  <c:v>4203.5999999999995</c:v>
                </c:pt>
                <c:pt idx="72">
                  <c:v>4186.9000000000005</c:v>
                </c:pt>
                <c:pt idx="73">
                  <c:v>4226.1000000000004</c:v>
                </c:pt>
                <c:pt idx="74">
                  <c:v>4256.5</c:v>
                </c:pt>
                <c:pt idx="75">
                  <c:v>4320.4000000000005</c:v>
                </c:pt>
                <c:pt idx="76">
                  <c:v>4411.3</c:v>
                </c:pt>
                <c:pt idx="77">
                  <c:v>4531.3</c:v>
                </c:pt>
                <c:pt idx="78">
                  <c:v>4628.3</c:v>
                </c:pt>
                <c:pt idx="79">
                  <c:v>4653.3999999999996</c:v>
                </c:pt>
                <c:pt idx="80">
                  <c:v>4603.2</c:v>
                </c:pt>
                <c:pt idx="81">
                  <c:v>4618.7000000000007</c:v>
                </c:pt>
                <c:pt idx="82">
                  <c:v>4598.7</c:v>
                </c:pt>
                <c:pt idx="83">
                  <c:v>4576.7</c:v>
                </c:pt>
                <c:pt idx="84">
                  <c:v>4496.1000000000004</c:v>
                </c:pt>
                <c:pt idx="85">
                  <c:v>4702.7</c:v>
                </c:pt>
                <c:pt idx="86">
                  <c:v>4684.1000000000004</c:v>
                </c:pt>
                <c:pt idx="87">
                  <c:v>4709.0999999999995</c:v>
                </c:pt>
                <c:pt idx="88">
                  <c:v>4896</c:v>
                </c:pt>
                <c:pt idx="89">
                  <c:v>4970.7</c:v>
                </c:pt>
                <c:pt idx="90">
                  <c:v>4986.0000000000009</c:v>
                </c:pt>
                <c:pt idx="91">
                  <c:v>4942.8</c:v>
                </c:pt>
                <c:pt idx="92">
                  <c:v>4738.8999999999996</c:v>
                </c:pt>
                <c:pt idx="93">
                  <c:v>4818.0999999999995</c:v>
                </c:pt>
                <c:pt idx="94">
                  <c:v>4768.2999999999993</c:v>
                </c:pt>
                <c:pt idx="95">
                  <c:v>4820.1000000000004</c:v>
                </c:pt>
                <c:pt idx="96">
                  <c:v>4822.8999999999996</c:v>
                </c:pt>
                <c:pt idx="97">
                  <c:v>4855.2000000000007</c:v>
                </c:pt>
                <c:pt idx="98">
                  <c:v>4895.3999999999996</c:v>
                </c:pt>
                <c:pt idx="99">
                  <c:v>4899.5</c:v>
                </c:pt>
                <c:pt idx="100">
                  <c:v>5029.1000000000004</c:v>
                </c:pt>
                <c:pt idx="101">
                  <c:v>5153.8999999999996</c:v>
                </c:pt>
                <c:pt idx="102">
                  <c:v>5133.5999999999995</c:v>
                </c:pt>
                <c:pt idx="103">
                  <c:v>5156.8999999999996</c:v>
                </c:pt>
                <c:pt idx="104">
                  <c:v>4993.9999999999991</c:v>
                </c:pt>
                <c:pt idx="105">
                  <c:v>5026.3</c:v>
                </c:pt>
                <c:pt idx="106">
                  <c:v>4980.1999999999989</c:v>
                </c:pt>
              </c:numCache>
            </c:numRef>
          </c:val>
          <c:smooth val="0"/>
          <c:extLst>
            <c:ext xmlns:c16="http://schemas.microsoft.com/office/drawing/2014/chart" uri="{C3380CC4-5D6E-409C-BE32-E72D297353CC}">
              <c16:uniqueId val="{00000003-7BC7-42B7-802F-F5FBAEE5E585}"/>
            </c:ext>
          </c:extLst>
        </c:ser>
        <c:dLbls>
          <c:showLegendKey val="0"/>
          <c:showVal val="0"/>
          <c:showCatName val="0"/>
          <c:showSerName val="0"/>
          <c:showPercent val="0"/>
          <c:showBubbleSize val="0"/>
        </c:dLbls>
        <c:smooth val="0"/>
        <c:axId val="160940607"/>
        <c:axId val="216871103"/>
      </c:lineChart>
      <c:dateAx>
        <c:axId val="160940607"/>
        <c:scaling>
          <c:orientation val="minMax"/>
        </c:scaling>
        <c:delete val="0"/>
        <c:axPos val="b"/>
        <c:numFmt formatCode="mmm\-yy" sourceLinked="1"/>
        <c:majorTickMark val="none"/>
        <c:minorTickMark val="none"/>
        <c:tickLblPos val="nextTo"/>
        <c:spPr>
          <a:noFill/>
          <a:ln w="9525" cap="flat" cmpd="sng" algn="ctr">
            <a:solidFill>
              <a:srgbClr val="002060"/>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216871103"/>
        <c:crosses val="autoZero"/>
        <c:auto val="1"/>
        <c:lblOffset val="100"/>
        <c:baseTimeUnit val="months"/>
      </c:dateAx>
      <c:valAx>
        <c:axId val="216871103"/>
        <c:scaling>
          <c:orientation val="minMax"/>
        </c:scaling>
        <c:delete val="0"/>
        <c:axPos val="l"/>
        <c:numFmt formatCode="#,##0" sourceLinked="0"/>
        <c:majorTickMark val="out"/>
        <c:minorTickMark val="none"/>
        <c:tickLblPos val="nextTo"/>
        <c:spPr>
          <a:noFill/>
          <a:ln>
            <a:solidFill>
              <a:srgbClr val="002060"/>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160940607"/>
        <c:crosses val="autoZero"/>
        <c:crossBetween val="between"/>
      </c:valAx>
      <c:spPr>
        <a:noFill/>
        <a:ln>
          <a:noFill/>
        </a:ln>
        <a:effectLst/>
      </c:spPr>
    </c:plotArea>
    <c:legend>
      <c:legendPos val="b"/>
      <c:layout>
        <c:manualLayout>
          <c:xMode val="edge"/>
          <c:yMode val="edge"/>
          <c:x val="8.5365255660573958E-2"/>
          <c:y val="0.65664106469802841"/>
          <c:w val="0.89399694531907414"/>
          <c:h val="8.973584033827911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002060"/>
      </a:solidFill>
      <a:round/>
    </a:ln>
    <a:effectLst/>
  </c:spPr>
  <c:txPr>
    <a:bodyPr/>
    <a:lstStyle/>
    <a:p>
      <a:pPr>
        <a:defRPr>
          <a:solidFill>
            <a:sysClr val="windowText" lastClr="000000"/>
          </a:solidFill>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Sheet1!$D$15</c:f>
              <c:strCache>
                <c:ptCount val="1"/>
                <c:pt idx="0">
                  <c:v>Coefficient</c:v>
                </c:pt>
              </c:strCache>
            </c:strRef>
          </c:tx>
          <c:spPr>
            <a:ln w="19050" cap="rnd">
              <a:noFill/>
              <a:round/>
            </a:ln>
            <a:effectLst/>
          </c:spPr>
          <c:marker>
            <c:symbol val="circle"/>
            <c:size val="5"/>
            <c:spPr>
              <a:solidFill>
                <a:srgbClr val="C00000"/>
              </a:solidFill>
              <a:ln w="38100">
                <a:solidFill>
                  <a:srgbClr val="C00000"/>
                </a:solidFill>
              </a:ln>
              <a:effectLst/>
            </c:spPr>
          </c:marker>
          <c:errBars>
            <c:errDir val="y"/>
            <c:errBarType val="both"/>
            <c:errValType val="cust"/>
            <c:noEndCap val="0"/>
            <c:plus>
              <c:numRef>
                <c:f>Sheet1!$E$16:$E$19</c:f>
                <c:numCache>
                  <c:formatCode>General</c:formatCode>
                  <c:ptCount val="4"/>
                  <c:pt idx="0">
                    <c:v>3.3320000000000002E-2</c:v>
                  </c:pt>
                  <c:pt idx="1">
                    <c:v>3.1359999999999999E-2</c:v>
                  </c:pt>
                  <c:pt idx="2">
                    <c:v>4.3119999999999999E-2</c:v>
                  </c:pt>
                  <c:pt idx="3">
                    <c:v>5.2920000000000002E-2</c:v>
                  </c:pt>
                </c:numCache>
              </c:numRef>
            </c:plus>
            <c:minus>
              <c:numRef>
                <c:f>Sheet1!$E$16:$E$19</c:f>
                <c:numCache>
                  <c:formatCode>General</c:formatCode>
                  <c:ptCount val="4"/>
                  <c:pt idx="0">
                    <c:v>3.3320000000000002E-2</c:v>
                  </c:pt>
                  <c:pt idx="1">
                    <c:v>3.1359999999999999E-2</c:v>
                  </c:pt>
                  <c:pt idx="2">
                    <c:v>4.3119999999999999E-2</c:v>
                  </c:pt>
                  <c:pt idx="3">
                    <c:v>5.2920000000000002E-2</c:v>
                  </c:pt>
                </c:numCache>
              </c:numRef>
            </c:minus>
            <c:spPr>
              <a:ln>
                <a:solidFill>
                  <a:srgbClr val="C00000">
                    <a:alpha val="98000"/>
                  </a:srgbClr>
                </a:solidFill>
              </a:ln>
            </c:spPr>
          </c:errBars>
          <c:xVal>
            <c:numRef>
              <c:f>Sheet1!$C$16:$C$19</c:f>
              <c:numCache>
                <c:formatCode>General</c:formatCode>
                <c:ptCount val="4"/>
                <c:pt idx="0">
                  <c:v>1</c:v>
                </c:pt>
                <c:pt idx="1">
                  <c:v>2</c:v>
                </c:pt>
                <c:pt idx="2">
                  <c:v>3</c:v>
                </c:pt>
                <c:pt idx="3">
                  <c:v>4</c:v>
                </c:pt>
              </c:numCache>
            </c:numRef>
          </c:xVal>
          <c:yVal>
            <c:numRef>
              <c:f>Sheet1!$D$16:$D$19</c:f>
              <c:numCache>
                <c:formatCode>General</c:formatCode>
                <c:ptCount val="4"/>
                <c:pt idx="0">
                  <c:v>8.7999999999999995E-2</c:v>
                </c:pt>
                <c:pt idx="1">
                  <c:v>9.5000000000000001E-2</c:v>
                </c:pt>
                <c:pt idx="2">
                  <c:v>0.17599999999999999</c:v>
                </c:pt>
                <c:pt idx="3">
                  <c:v>7.8E-2</c:v>
                </c:pt>
              </c:numCache>
            </c:numRef>
          </c:yVal>
          <c:smooth val="0"/>
          <c:extLst>
            <c:ext xmlns:c16="http://schemas.microsoft.com/office/drawing/2014/chart" uri="{C3380CC4-5D6E-409C-BE32-E72D297353CC}">
              <c16:uniqueId val="{00000000-29A9-4AED-82CB-9BE2A341568D}"/>
            </c:ext>
          </c:extLst>
        </c:ser>
        <c:dLbls>
          <c:showLegendKey val="0"/>
          <c:showVal val="0"/>
          <c:showCatName val="0"/>
          <c:showSerName val="0"/>
          <c:showPercent val="0"/>
          <c:showBubbleSize val="0"/>
        </c:dLbls>
        <c:axId val="912346656"/>
        <c:axId val="1380509568"/>
      </c:scatterChart>
      <c:valAx>
        <c:axId val="912346656"/>
        <c:scaling>
          <c:orientation val="minMax"/>
        </c:scaling>
        <c:delete val="1"/>
        <c:axPos val="b"/>
        <c:numFmt formatCode="General" sourceLinked="1"/>
        <c:majorTickMark val="none"/>
        <c:minorTickMark val="none"/>
        <c:tickLblPos val="nextTo"/>
        <c:crossAx val="1380509568"/>
        <c:crosses val="autoZero"/>
        <c:crossBetween val="midCat"/>
      </c:valAx>
      <c:valAx>
        <c:axId val="1380509568"/>
        <c:scaling>
          <c:orientation val="minMax"/>
          <c:max val="0.25"/>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vert="horz"/>
          <a:lstStyle/>
          <a:p>
            <a:pPr>
              <a:defRPr sz="1400"/>
            </a:pPr>
            <a:endParaRPr lang="en-US"/>
          </a:p>
        </c:txPr>
        <c:crossAx val="912346656"/>
        <c:crosses val="autoZero"/>
        <c:crossBetween val="midCat"/>
        <c:majorUnit val="5.000000000000001E-2"/>
      </c:valAx>
    </c:plotArea>
    <c:plotVisOnly val="1"/>
    <c:dispBlanksAs val="gap"/>
    <c:showDLblsOverMax val="0"/>
    <c:extLst/>
  </c:chart>
  <c:spPr>
    <a:solidFill>
      <a:schemeClr val="bg1"/>
    </a:solidFill>
    <a:ln w="9525" cap="flat" cmpd="sng" algn="ctr">
      <a:solidFill>
        <a:schemeClr val="tx1"/>
      </a:solidFill>
      <a:round/>
    </a:ln>
    <a:effectLst/>
  </c:spPr>
  <c:txPr>
    <a:bodyPr/>
    <a:lstStyle/>
    <a:p>
      <a:pPr>
        <a:defRPr b="1">
          <a:solidFill>
            <a:sysClr val="windowText" lastClr="000000"/>
          </a:solidFill>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Sheet1!$D$21</c:f>
              <c:strCache>
                <c:ptCount val="1"/>
                <c:pt idx="0">
                  <c:v>Coefficient</c:v>
                </c:pt>
              </c:strCache>
            </c:strRef>
          </c:tx>
          <c:spPr>
            <a:ln w="19050" cap="rnd">
              <a:noFill/>
              <a:round/>
            </a:ln>
            <a:effectLst/>
          </c:spPr>
          <c:marker>
            <c:symbol val="circle"/>
            <c:size val="5"/>
            <c:spPr>
              <a:solidFill>
                <a:srgbClr val="C00000"/>
              </a:solidFill>
              <a:ln w="38100">
                <a:solidFill>
                  <a:srgbClr val="C00000"/>
                </a:solidFill>
              </a:ln>
              <a:effectLst/>
            </c:spPr>
          </c:marker>
          <c:errBars>
            <c:errDir val="y"/>
            <c:errBarType val="both"/>
            <c:errValType val="cust"/>
            <c:noEndCap val="0"/>
            <c:plus>
              <c:numRef>
                <c:f>Sheet1!$E$22:$E$23</c:f>
                <c:numCache>
                  <c:formatCode>General</c:formatCode>
                  <c:ptCount val="2"/>
                  <c:pt idx="0">
                    <c:v>9.8000000000000004E-2</c:v>
                  </c:pt>
                  <c:pt idx="1">
                    <c:v>0.13524</c:v>
                  </c:pt>
                </c:numCache>
              </c:numRef>
            </c:plus>
            <c:minus>
              <c:numRef>
                <c:f>Sheet1!$E$22:$E$23</c:f>
                <c:numCache>
                  <c:formatCode>General</c:formatCode>
                  <c:ptCount val="2"/>
                  <c:pt idx="0">
                    <c:v>9.8000000000000004E-2</c:v>
                  </c:pt>
                  <c:pt idx="1">
                    <c:v>0.13524</c:v>
                  </c:pt>
                </c:numCache>
              </c:numRef>
            </c:minus>
            <c:spPr>
              <a:ln>
                <a:solidFill>
                  <a:srgbClr val="C00000"/>
                </a:solidFill>
              </a:ln>
            </c:spPr>
          </c:errBars>
          <c:xVal>
            <c:numRef>
              <c:f>Sheet1!$C$22:$C$23</c:f>
              <c:numCache>
                <c:formatCode>General</c:formatCode>
                <c:ptCount val="2"/>
                <c:pt idx="0">
                  <c:v>1</c:v>
                </c:pt>
                <c:pt idx="1">
                  <c:v>2</c:v>
                </c:pt>
              </c:numCache>
            </c:numRef>
          </c:xVal>
          <c:yVal>
            <c:numRef>
              <c:f>Sheet1!$D$22:$D$23</c:f>
              <c:numCache>
                <c:formatCode>General</c:formatCode>
                <c:ptCount val="2"/>
                <c:pt idx="0">
                  <c:v>9.6000000000000002E-2</c:v>
                </c:pt>
                <c:pt idx="1">
                  <c:v>0.184</c:v>
                </c:pt>
              </c:numCache>
            </c:numRef>
          </c:yVal>
          <c:smooth val="0"/>
          <c:extLst>
            <c:ext xmlns:c16="http://schemas.microsoft.com/office/drawing/2014/chart" uri="{C3380CC4-5D6E-409C-BE32-E72D297353CC}">
              <c16:uniqueId val="{00000000-74EF-4477-AE30-909984F8948D}"/>
            </c:ext>
          </c:extLst>
        </c:ser>
        <c:dLbls>
          <c:showLegendKey val="0"/>
          <c:showVal val="0"/>
          <c:showCatName val="0"/>
          <c:showSerName val="0"/>
          <c:showPercent val="0"/>
          <c:showBubbleSize val="0"/>
        </c:dLbls>
        <c:axId val="912346656"/>
        <c:axId val="1380509568"/>
      </c:scatterChart>
      <c:valAx>
        <c:axId val="912346656"/>
        <c:scaling>
          <c:orientation val="minMax"/>
        </c:scaling>
        <c:delete val="1"/>
        <c:axPos val="b"/>
        <c:numFmt formatCode="General" sourceLinked="1"/>
        <c:majorTickMark val="none"/>
        <c:minorTickMark val="none"/>
        <c:tickLblPos val="nextTo"/>
        <c:crossAx val="1380509568"/>
        <c:crosses val="autoZero"/>
        <c:crossBetween val="midCat"/>
      </c:valAx>
      <c:valAx>
        <c:axId val="1380509568"/>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vert="horz"/>
          <a:lstStyle/>
          <a:p>
            <a:pPr>
              <a:defRPr sz="1400"/>
            </a:pPr>
            <a:endParaRPr lang="en-US"/>
          </a:p>
        </c:txPr>
        <c:crossAx val="912346656"/>
        <c:crosses val="autoZero"/>
        <c:crossBetween val="midCat"/>
        <c:majorUnit val="0.1"/>
      </c:valAx>
    </c:plotArea>
    <c:plotVisOnly val="1"/>
    <c:dispBlanksAs val="gap"/>
    <c:showDLblsOverMax val="0"/>
    <c:extLst/>
  </c:chart>
  <c:spPr>
    <a:solidFill>
      <a:schemeClr val="bg1"/>
    </a:solidFill>
    <a:ln w="9525" cap="flat" cmpd="sng" algn="ctr">
      <a:solidFill>
        <a:schemeClr val="tx1"/>
      </a:solidFill>
      <a:round/>
    </a:ln>
    <a:effectLst/>
  </c:spPr>
  <c:txPr>
    <a:bodyPr/>
    <a:lstStyle/>
    <a:p>
      <a:pPr>
        <a:defRPr b="1">
          <a:solidFill>
            <a:sysClr val="windowText" lastClr="000000"/>
          </a:solidFill>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0.1195</cdr:x>
      <cdr:y>0.69199</cdr:y>
    </cdr:from>
    <cdr:to>
      <cdr:x>0.20406</cdr:x>
      <cdr:y>0.78148</cdr:y>
    </cdr:to>
    <cdr:sp macro="" textlink="">
      <cdr:nvSpPr>
        <cdr:cNvPr id="2" name="TextBox 1">
          <a:extLst xmlns:a="http://schemas.openxmlformats.org/drawingml/2006/main">
            <a:ext uri="{FF2B5EF4-FFF2-40B4-BE49-F238E27FC236}">
              <a16:creationId xmlns:a16="http://schemas.microsoft.com/office/drawing/2014/main" id="{42FAB444-0E73-F8B7-192E-FAC366BB88EA}"/>
            </a:ext>
          </a:extLst>
        </cdr:cNvPr>
        <cdr:cNvSpPr txBox="1"/>
      </cdr:nvSpPr>
      <cdr:spPr>
        <a:xfrm xmlns:a="http://schemas.openxmlformats.org/drawingml/2006/main">
          <a:off x="807720" y="2533650"/>
          <a:ext cx="571500" cy="3276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1200" b="1" i="1" dirty="0"/>
            <a:t>-18.8%</a:t>
          </a:r>
        </a:p>
      </cdr:txBody>
    </cdr:sp>
  </cdr:relSizeAnchor>
  <cdr:relSizeAnchor xmlns:cdr="http://schemas.openxmlformats.org/drawingml/2006/chartDrawing">
    <cdr:from>
      <cdr:x>0.21496</cdr:x>
      <cdr:y>0.46133</cdr:y>
    </cdr:from>
    <cdr:to>
      <cdr:x>0.29951</cdr:x>
      <cdr:y>0.55082</cdr:y>
    </cdr:to>
    <cdr:sp macro="" textlink="">
      <cdr:nvSpPr>
        <cdr:cNvPr id="3" name="TextBox 1">
          <a:extLst xmlns:a="http://schemas.openxmlformats.org/drawingml/2006/main">
            <a:ext uri="{FF2B5EF4-FFF2-40B4-BE49-F238E27FC236}">
              <a16:creationId xmlns:a16="http://schemas.microsoft.com/office/drawing/2014/main" id="{7CB3622A-DF10-DC67-D946-EC9EB53C1DAF}"/>
            </a:ext>
          </a:extLst>
        </cdr:cNvPr>
        <cdr:cNvSpPr txBox="1"/>
      </cdr:nvSpPr>
      <cdr:spPr>
        <a:xfrm xmlns:a="http://schemas.openxmlformats.org/drawingml/2006/main">
          <a:off x="1452880" y="1689100"/>
          <a:ext cx="571500" cy="32766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1200" b="1" i="1" dirty="0"/>
            <a:t>-14.9%</a:t>
          </a:r>
        </a:p>
      </cdr:txBody>
    </cdr:sp>
  </cdr:relSizeAnchor>
  <cdr:relSizeAnchor xmlns:cdr="http://schemas.openxmlformats.org/drawingml/2006/chartDrawing">
    <cdr:from>
      <cdr:x>0.54979</cdr:x>
      <cdr:y>0.21159</cdr:y>
    </cdr:from>
    <cdr:to>
      <cdr:x>0.62232</cdr:x>
      <cdr:y>0.30108</cdr:y>
    </cdr:to>
    <cdr:sp macro="" textlink="">
      <cdr:nvSpPr>
        <cdr:cNvPr id="4" name="TextBox 1">
          <a:extLst xmlns:a="http://schemas.openxmlformats.org/drawingml/2006/main">
            <a:ext uri="{FF2B5EF4-FFF2-40B4-BE49-F238E27FC236}">
              <a16:creationId xmlns:a16="http://schemas.microsoft.com/office/drawing/2014/main" id="{CF12E6BE-2B85-5E84-9246-3E9A642B192B}"/>
            </a:ext>
          </a:extLst>
        </cdr:cNvPr>
        <cdr:cNvSpPr txBox="1"/>
      </cdr:nvSpPr>
      <cdr:spPr>
        <a:xfrm xmlns:a="http://schemas.openxmlformats.org/drawingml/2006/main">
          <a:off x="3716020" y="774700"/>
          <a:ext cx="490220" cy="327660"/>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1200" b="1" i="1" dirty="0"/>
            <a:t>-1.6%</a:t>
          </a:r>
        </a:p>
      </cdr:txBody>
    </cdr:sp>
  </cdr:relSizeAnchor>
  <cdr:relSizeAnchor xmlns:cdr="http://schemas.openxmlformats.org/drawingml/2006/chartDrawing">
    <cdr:from>
      <cdr:x>0</cdr:x>
      <cdr:y>0</cdr:y>
    </cdr:from>
    <cdr:to>
      <cdr:x>0.66291</cdr:x>
      <cdr:y>0.17232</cdr:y>
    </cdr:to>
    <cdr:sp macro="" textlink="">
      <cdr:nvSpPr>
        <cdr:cNvPr id="5" name="TextBox 4">
          <a:extLst xmlns:a="http://schemas.openxmlformats.org/drawingml/2006/main">
            <a:ext uri="{FF2B5EF4-FFF2-40B4-BE49-F238E27FC236}">
              <a16:creationId xmlns:a16="http://schemas.microsoft.com/office/drawing/2014/main" id="{AD6EDC5B-5BB4-E059-81F6-BEFC2EE53C05}"/>
            </a:ext>
          </a:extLst>
        </cdr:cNvPr>
        <cdr:cNvSpPr txBox="1"/>
      </cdr:nvSpPr>
      <cdr:spPr>
        <a:xfrm xmlns:a="http://schemas.openxmlformats.org/drawingml/2006/main">
          <a:off x="0" y="0"/>
          <a:ext cx="4986969" cy="72580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2000" b="1" dirty="0"/>
            <a:t>Employment by Educational</a:t>
          </a:r>
          <a:r>
            <a:rPr lang="en-CA" sz="2000" b="1" baseline="0" dirty="0"/>
            <a:t> Attainment</a:t>
          </a:r>
        </a:p>
        <a:p xmlns:a="http://schemas.openxmlformats.org/drawingml/2006/main">
          <a:r>
            <a:rPr lang="en-CA" sz="1200" b="1" baseline="0" dirty="0"/>
            <a:t>Percent Change, April 2019 to April 2020, Atlantic</a:t>
          </a:r>
          <a:r>
            <a:rPr lang="en-CA" sz="1200" b="1" dirty="0"/>
            <a:t> Canada</a:t>
          </a:r>
          <a:endParaRPr lang="en-CA" sz="1100" b="1" dirty="0"/>
        </a:p>
      </cdr:txBody>
    </cdr:sp>
  </cdr:relSizeAnchor>
  <cdr:relSizeAnchor xmlns:cdr="http://schemas.openxmlformats.org/drawingml/2006/chartDrawing">
    <cdr:from>
      <cdr:x>0</cdr:x>
      <cdr:y>0.93216</cdr:y>
    </cdr:from>
    <cdr:to>
      <cdr:x>0.72492</cdr:x>
      <cdr:y>1</cdr:y>
    </cdr:to>
    <cdr:sp macro="" textlink="">
      <cdr:nvSpPr>
        <cdr:cNvPr id="6" name="TextBox 5">
          <a:extLst xmlns:a="http://schemas.openxmlformats.org/drawingml/2006/main">
            <a:ext uri="{FF2B5EF4-FFF2-40B4-BE49-F238E27FC236}">
              <a16:creationId xmlns:a16="http://schemas.microsoft.com/office/drawing/2014/main" id="{90B7B4FC-98C8-9E6D-F8CC-B8D8830E1908}"/>
            </a:ext>
          </a:extLst>
        </cdr:cNvPr>
        <cdr:cNvSpPr txBox="1"/>
      </cdr:nvSpPr>
      <cdr:spPr>
        <a:xfrm xmlns:a="http://schemas.openxmlformats.org/drawingml/2006/main">
          <a:off x="0" y="3926206"/>
          <a:ext cx="5453461" cy="2857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1100" dirty="0"/>
            <a:t>Source: Author's</a:t>
          </a:r>
          <a:r>
            <a:rPr lang="en-CA" sz="1100" baseline="0" dirty="0"/>
            <a:t> Calculations based on</a:t>
          </a:r>
          <a:r>
            <a:rPr lang="en-CA" sz="1100" dirty="0"/>
            <a:t> Statistics Canada Table 14-10-0019-01 </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0.72325</cdr:x>
      <cdr:y>0.16382</cdr:y>
    </cdr:to>
    <cdr:sp macro="" textlink="">
      <cdr:nvSpPr>
        <cdr:cNvPr id="7" name="TextBox 1">
          <a:extLst xmlns:a="http://schemas.openxmlformats.org/drawingml/2006/main">
            <a:ext uri="{FF2B5EF4-FFF2-40B4-BE49-F238E27FC236}">
              <a16:creationId xmlns:a16="http://schemas.microsoft.com/office/drawing/2014/main" id="{FBAB9708-16C4-D2D4-288C-08E6D60E8B60}"/>
            </a:ext>
          </a:extLst>
        </cdr:cNvPr>
        <cdr:cNvSpPr txBox="1"/>
      </cdr:nvSpPr>
      <cdr:spPr>
        <a:xfrm xmlns:a="http://schemas.openxmlformats.org/drawingml/2006/main">
          <a:off x="0" y="0"/>
          <a:ext cx="4480560" cy="54864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2000" b="1" baseline="0" dirty="0"/>
            <a:t>Stock of Industrial Robots</a:t>
          </a:r>
        </a:p>
        <a:p xmlns:a="http://schemas.openxmlformats.org/drawingml/2006/main">
          <a:r>
            <a:rPr lang="en-CA" sz="1200" b="1" baseline="0" dirty="0"/>
            <a:t>Canada, $ millions</a:t>
          </a:r>
          <a:endParaRPr lang="en-CA" sz="1100" b="1" dirty="0"/>
        </a:p>
      </cdr:txBody>
    </cdr:sp>
  </cdr:relSizeAnchor>
  <cdr:relSizeAnchor xmlns:cdr="http://schemas.openxmlformats.org/drawingml/2006/chartDrawing">
    <cdr:from>
      <cdr:x>0</cdr:x>
      <cdr:y>0.93044</cdr:y>
    </cdr:from>
    <cdr:to>
      <cdr:x>0.7909</cdr:x>
      <cdr:y>1</cdr:y>
    </cdr:to>
    <cdr:sp macro="" textlink="">
      <cdr:nvSpPr>
        <cdr:cNvPr id="8" name="TextBox 1">
          <a:extLst xmlns:a="http://schemas.openxmlformats.org/drawingml/2006/main">
            <a:ext uri="{FF2B5EF4-FFF2-40B4-BE49-F238E27FC236}">
              <a16:creationId xmlns:a16="http://schemas.microsoft.com/office/drawing/2014/main" id="{B3260756-E559-ADFE-C9D2-A448E0895F65}"/>
            </a:ext>
          </a:extLst>
        </cdr:cNvPr>
        <cdr:cNvSpPr txBox="1"/>
      </cdr:nvSpPr>
      <cdr:spPr>
        <a:xfrm xmlns:a="http://schemas.openxmlformats.org/drawingml/2006/main">
          <a:off x="0" y="4360312"/>
          <a:ext cx="5643965" cy="32598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1100" dirty="0"/>
            <a:t>Source: Dixon (2020) </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0.80438</cdr:x>
      <cdr:y>0.14769</cdr:y>
    </cdr:to>
    <cdr:sp macro="" textlink="">
      <cdr:nvSpPr>
        <cdr:cNvPr id="2" name="TextBox 1">
          <a:extLst xmlns:a="http://schemas.openxmlformats.org/drawingml/2006/main">
            <a:ext uri="{FF2B5EF4-FFF2-40B4-BE49-F238E27FC236}">
              <a16:creationId xmlns:a16="http://schemas.microsoft.com/office/drawing/2014/main" id="{A4CB3218-5A59-A5A8-70EB-31400B59CF8C}"/>
            </a:ext>
          </a:extLst>
        </cdr:cNvPr>
        <cdr:cNvSpPr txBox="1"/>
      </cdr:nvSpPr>
      <cdr:spPr>
        <a:xfrm xmlns:a="http://schemas.openxmlformats.org/drawingml/2006/main">
          <a:off x="0" y="0"/>
          <a:ext cx="5683368" cy="75387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2000" b="1" baseline="0" dirty="0"/>
            <a:t>Unionization Rate by Industry</a:t>
          </a:r>
        </a:p>
        <a:p xmlns:a="http://schemas.openxmlformats.org/drawingml/2006/main">
          <a:r>
            <a:rPr lang="en-CA" sz="1200" b="1" baseline="0" dirty="0"/>
            <a:t>Atlantic Canada, percent</a:t>
          </a:r>
          <a:endParaRPr lang="en-CA" sz="1100" b="1" dirty="0"/>
        </a:p>
      </cdr:txBody>
    </cdr:sp>
  </cdr:relSizeAnchor>
  <cdr:relSizeAnchor xmlns:cdr="http://schemas.openxmlformats.org/drawingml/2006/chartDrawing">
    <cdr:from>
      <cdr:x>0</cdr:x>
      <cdr:y>0.93469</cdr:y>
    </cdr:from>
    <cdr:to>
      <cdr:x>0.91655</cdr:x>
      <cdr:y>1</cdr:y>
    </cdr:to>
    <cdr:sp macro="" textlink="">
      <cdr:nvSpPr>
        <cdr:cNvPr id="3" name="TextBox 1">
          <a:extLst xmlns:a="http://schemas.openxmlformats.org/drawingml/2006/main">
            <a:ext uri="{FF2B5EF4-FFF2-40B4-BE49-F238E27FC236}">
              <a16:creationId xmlns:a16="http://schemas.microsoft.com/office/drawing/2014/main" id="{25F47151-39C2-A04D-3EB3-AB84597A221D}"/>
            </a:ext>
          </a:extLst>
        </cdr:cNvPr>
        <cdr:cNvSpPr txBox="1"/>
      </cdr:nvSpPr>
      <cdr:spPr>
        <a:xfrm xmlns:a="http://schemas.openxmlformats.org/drawingml/2006/main">
          <a:off x="0" y="4771054"/>
          <a:ext cx="6475909" cy="33337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1100" dirty="0"/>
            <a:t>Source: Author's</a:t>
          </a:r>
          <a:r>
            <a:rPr lang="en-CA" sz="1100" baseline="0" dirty="0"/>
            <a:t> Calculations based on</a:t>
          </a:r>
          <a:r>
            <a:rPr lang="en-CA" sz="1100" dirty="0"/>
            <a:t> Statistics Canada Table </a:t>
          </a:r>
          <a:r>
            <a:rPr lang="en-CA" sz="1100" dirty="0" err="1"/>
            <a:t>Table</a:t>
          </a:r>
          <a:r>
            <a:rPr lang="en-CA" sz="1100" dirty="0"/>
            <a:t>: 14-10-0070-01  </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0.73044</cdr:x>
      <cdr:y>0.15174</cdr:y>
    </cdr:to>
    <cdr:sp macro="" textlink="">
      <cdr:nvSpPr>
        <cdr:cNvPr id="2" name="TextBox 1">
          <a:extLst xmlns:a="http://schemas.openxmlformats.org/drawingml/2006/main">
            <a:ext uri="{FF2B5EF4-FFF2-40B4-BE49-F238E27FC236}">
              <a16:creationId xmlns:a16="http://schemas.microsoft.com/office/drawing/2014/main" id="{D7F6E454-7DD2-6CB9-8C53-8259261EF3BA}"/>
            </a:ext>
          </a:extLst>
        </cdr:cNvPr>
        <cdr:cNvSpPr txBox="1"/>
      </cdr:nvSpPr>
      <cdr:spPr>
        <a:xfrm xmlns:a="http://schemas.openxmlformats.org/drawingml/2006/main">
          <a:off x="0" y="0"/>
          <a:ext cx="4480560" cy="54864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2000" b="1" baseline="0" dirty="0"/>
            <a:t>Number of Employees by Industry Classification</a:t>
          </a:r>
        </a:p>
        <a:p xmlns:a="http://schemas.openxmlformats.org/drawingml/2006/main">
          <a:r>
            <a:rPr lang="en-CA" sz="1200" b="1" baseline="0" dirty="0"/>
            <a:t>Canada, number of employees (thousands)</a:t>
          </a:r>
          <a:endParaRPr lang="en-CA" sz="1100" b="1" dirty="0"/>
        </a:p>
      </cdr:txBody>
    </cdr:sp>
  </cdr:relSizeAnchor>
  <cdr:relSizeAnchor xmlns:cdr="http://schemas.openxmlformats.org/drawingml/2006/chartDrawing">
    <cdr:from>
      <cdr:x>0</cdr:x>
      <cdr:y>0.92221</cdr:y>
    </cdr:from>
    <cdr:to>
      <cdr:x>0.77006</cdr:x>
      <cdr:y>1</cdr:y>
    </cdr:to>
    <cdr:sp macro="" textlink="">
      <cdr:nvSpPr>
        <cdr:cNvPr id="3" name="TextBox 1">
          <a:extLst xmlns:a="http://schemas.openxmlformats.org/drawingml/2006/main">
            <a:ext uri="{FF2B5EF4-FFF2-40B4-BE49-F238E27FC236}">
              <a16:creationId xmlns:a16="http://schemas.microsoft.com/office/drawing/2014/main" id="{189F63DD-1F2C-F4DB-D094-4572E68EC4E2}"/>
            </a:ext>
          </a:extLst>
        </cdr:cNvPr>
        <cdr:cNvSpPr txBox="1"/>
      </cdr:nvSpPr>
      <cdr:spPr>
        <a:xfrm xmlns:a="http://schemas.openxmlformats.org/drawingml/2006/main">
          <a:off x="0" y="3432810"/>
          <a:ext cx="4899660" cy="28956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1100"/>
            <a:t>Source: Author's Calculations based on Statistics</a:t>
          </a:r>
          <a:r>
            <a:rPr lang="en-CA" sz="1100" baseline="0"/>
            <a:t> Canada Table 14-10-0069-01 </a:t>
          </a:r>
          <a:r>
            <a:rPr lang="en-CA" sz="1100"/>
            <a:t> </a:t>
          </a:r>
        </a:p>
      </cdr:txBody>
    </cdr:sp>
  </cdr:relSizeAnchor>
</c:userShapes>
</file>

<file path=ppt/drawings/drawing5.xml><?xml version="1.0" encoding="utf-8"?>
<c:userShapes xmlns:c="http://schemas.openxmlformats.org/drawingml/2006/chart">
  <cdr:relSizeAnchor xmlns:cdr="http://schemas.openxmlformats.org/drawingml/2006/chartDrawing">
    <cdr:from>
      <cdr:x>0.55721</cdr:x>
      <cdr:y>0.27903</cdr:y>
    </cdr:from>
    <cdr:to>
      <cdr:x>0.6756</cdr:x>
      <cdr:y>0.35602</cdr:y>
    </cdr:to>
    <cdr:sp macro="" textlink="">
      <cdr:nvSpPr>
        <cdr:cNvPr id="2" name="TextBox 13">
          <a:extLst xmlns:a="http://schemas.openxmlformats.org/drawingml/2006/main">
            <a:ext uri="{FF2B5EF4-FFF2-40B4-BE49-F238E27FC236}">
              <a16:creationId xmlns:a16="http://schemas.microsoft.com/office/drawing/2014/main" id="{156B4A56-D370-0C40-7901-62278C6F14DB}"/>
            </a:ext>
          </a:extLst>
        </cdr:cNvPr>
        <cdr:cNvSpPr txBox="1"/>
      </cdr:nvSpPr>
      <cdr:spPr>
        <a:xfrm xmlns:a="http://schemas.openxmlformats.org/drawingml/2006/main">
          <a:off x="4973019" y="1338456"/>
          <a:ext cx="1056700"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CA" dirty="0"/>
            <a:t>0.176***</a:t>
          </a:r>
        </a:p>
      </cdr:txBody>
    </cdr:sp>
  </cdr:relSizeAnchor>
  <cdr:relSizeAnchor xmlns:cdr="http://schemas.openxmlformats.org/drawingml/2006/chartDrawing">
    <cdr:from>
      <cdr:x>0.76132</cdr:x>
      <cdr:y>0.63737</cdr:y>
    </cdr:from>
    <cdr:to>
      <cdr:x>0.87972</cdr:x>
      <cdr:y>0.71436</cdr:y>
    </cdr:to>
    <cdr:sp macro="" textlink="">
      <cdr:nvSpPr>
        <cdr:cNvPr id="3" name="TextBox 13">
          <a:extLst xmlns:a="http://schemas.openxmlformats.org/drawingml/2006/main">
            <a:ext uri="{FF2B5EF4-FFF2-40B4-BE49-F238E27FC236}">
              <a16:creationId xmlns:a16="http://schemas.microsoft.com/office/drawing/2014/main" id="{156B4A56-D370-0C40-7901-62278C6F14DB}"/>
            </a:ext>
          </a:extLst>
        </cdr:cNvPr>
        <cdr:cNvSpPr txBox="1"/>
      </cdr:nvSpPr>
      <cdr:spPr>
        <a:xfrm xmlns:a="http://schemas.openxmlformats.org/drawingml/2006/main">
          <a:off x="6794691" y="3057364"/>
          <a:ext cx="1056700"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CA" dirty="0"/>
            <a:t>0.078***</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1</cdr:y>
    </cdr:from>
    <cdr:to>
      <cdr:x>1</cdr:x>
      <cdr:y>1</cdr:y>
    </cdr:to>
    <cdr:cxnSp macro="">
      <cdr:nvCxnSpPr>
        <cdr:cNvPr id="2" name="Straight Connector 1">
          <a:extLst xmlns:a="http://schemas.openxmlformats.org/drawingml/2006/main">
            <a:ext uri="{FF2B5EF4-FFF2-40B4-BE49-F238E27FC236}">
              <a16:creationId xmlns:a16="http://schemas.microsoft.com/office/drawing/2014/main" id="{B75405B5-3FEE-3D87-4FC7-E9CDE4D2B1D1}"/>
            </a:ext>
          </a:extLst>
        </cdr:cNvPr>
        <cdr:cNvCxnSpPr/>
      </cdr:nvCxnSpPr>
      <cdr:spPr>
        <a:xfrm xmlns:a="http://schemas.openxmlformats.org/drawingml/2006/main">
          <a:off x="660400" y="5299075"/>
          <a:ext cx="818755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cdr:x>
      <cdr:y>1</cdr:y>
    </cdr:from>
    <cdr:to>
      <cdr:x>1</cdr:x>
      <cdr:y>1</cdr:y>
    </cdr:to>
    <cdr:cxnSp macro="">
      <cdr:nvCxnSpPr>
        <cdr:cNvPr id="3" name="Straight Connector 2">
          <a:extLst xmlns:a="http://schemas.openxmlformats.org/drawingml/2006/main">
            <a:ext uri="{FF2B5EF4-FFF2-40B4-BE49-F238E27FC236}">
              <a16:creationId xmlns:a16="http://schemas.microsoft.com/office/drawing/2014/main" id="{B75405B5-3FEE-3D87-4FC7-E9CDE4D2B1D1}"/>
            </a:ext>
          </a:extLst>
        </cdr:cNvPr>
        <cdr:cNvCxnSpPr/>
      </cdr:nvCxnSpPr>
      <cdr:spPr>
        <a:xfrm xmlns:a="http://schemas.openxmlformats.org/drawingml/2006/main">
          <a:off x="660400" y="5299075"/>
          <a:ext cx="818755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cdr:x>
      <cdr:y>1</cdr:y>
    </cdr:from>
    <cdr:to>
      <cdr:x>1</cdr:x>
      <cdr:y>1</cdr:y>
    </cdr:to>
    <cdr:cxnSp macro="">
      <cdr:nvCxnSpPr>
        <cdr:cNvPr id="4" name="Straight Connector 3">
          <a:extLst xmlns:a="http://schemas.openxmlformats.org/drawingml/2006/main">
            <a:ext uri="{FF2B5EF4-FFF2-40B4-BE49-F238E27FC236}">
              <a16:creationId xmlns:a16="http://schemas.microsoft.com/office/drawing/2014/main" id="{B75405B5-3FEE-3D87-4FC7-E9CDE4D2B1D1}"/>
            </a:ext>
          </a:extLst>
        </cdr:cNvPr>
        <cdr:cNvCxnSpPr/>
      </cdr:nvCxnSpPr>
      <cdr:spPr>
        <a:xfrm xmlns:a="http://schemas.openxmlformats.org/drawingml/2006/main">
          <a:off x="660400" y="5299075"/>
          <a:ext cx="818755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0.05661</cdr:x>
      <cdr:y>0.77776</cdr:y>
    </cdr:from>
    <cdr:to>
      <cdr:x>0.95498</cdr:x>
      <cdr:y>0.77776</cdr:y>
    </cdr:to>
    <cdr:cxnSp macro="">
      <cdr:nvCxnSpPr>
        <cdr:cNvPr id="6" name="Straight Connector 5">
          <a:extLst xmlns:a="http://schemas.openxmlformats.org/drawingml/2006/main">
            <a:ext uri="{FF2B5EF4-FFF2-40B4-BE49-F238E27FC236}">
              <a16:creationId xmlns:a16="http://schemas.microsoft.com/office/drawing/2014/main" id="{2E537210-B085-8A52-DB92-E22B9945D327}"/>
            </a:ext>
          </a:extLst>
        </cdr:cNvPr>
        <cdr:cNvCxnSpPr/>
      </cdr:nvCxnSpPr>
      <cdr:spPr>
        <a:xfrm xmlns:a="http://schemas.openxmlformats.org/drawingml/2006/main">
          <a:off x="455646" y="3853057"/>
          <a:ext cx="7231224"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0.31449</cdr:x>
      <cdr:y>0.5621</cdr:y>
    </cdr:from>
    <cdr:to>
      <cdr:x>0.41709</cdr:x>
      <cdr:y>0.63666</cdr:y>
    </cdr:to>
    <cdr:sp macro="" textlink="">
      <cdr:nvSpPr>
        <cdr:cNvPr id="7" name="TextBox 12">
          <a:extLst xmlns:a="http://schemas.openxmlformats.org/drawingml/2006/main">
            <a:ext uri="{FF2B5EF4-FFF2-40B4-BE49-F238E27FC236}">
              <a16:creationId xmlns:a16="http://schemas.microsoft.com/office/drawing/2014/main" id="{50F9D813-EDA0-D695-0C3C-AB2714040325}"/>
            </a:ext>
          </a:extLst>
        </cdr:cNvPr>
        <cdr:cNvSpPr txBox="1"/>
      </cdr:nvSpPr>
      <cdr:spPr>
        <a:xfrm xmlns:a="http://schemas.openxmlformats.org/drawingml/2006/main">
          <a:off x="2531364" y="2784702"/>
          <a:ext cx="825867"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CA" dirty="0"/>
            <a:t>0.096*</a:t>
          </a:r>
        </a:p>
      </cdr:txBody>
    </cdr:sp>
  </cdr:relSizeAnchor>
  <cdr:relSizeAnchor xmlns:cdr="http://schemas.openxmlformats.org/drawingml/2006/chartDrawing">
    <cdr:from>
      <cdr:x>0.66581</cdr:x>
      <cdr:y>0.40389</cdr:y>
    </cdr:from>
    <cdr:to>
      <cdr:x>0.79709</cdr:x>
      <cdr:y>0.47844</cdr:y>
    </cdr:to>
    <cdr:sp macro="" textlink="">
      <cdr:nvSpPr>
        <cdr:cNvPr id="8" name="TextBox 12">
          <a:extLst xmlns:a="http://schemas.openxmlformats.org/drawingml/2006/main">
            <a:ext uri="{FF2B5EF4-FFF2-40B4-BE49-F238E27FC236}">
              <a16:creationId xmlns:a16="http://schemas.microsoft.com/office/drawing/2014/main" id="{50F9D813-EDA0-D695-0C3C-AB2714040325}"/>
            </a:ext>
          </a:extLst>
        </cdr:cNvPr>
        <cdr:cNvSpPr txBox="1"/>
      </cdr:nvSpPr>
      <cdr:spPr>
        <a:xfrm xmlns:a="http://schemas.openxmlformats.org/drawingml/2006/main">
          <a:off x="5359267" y="2000899"/>
          <a:ext cx="1056700"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CA" dirty="0"/>
            <a:t>0.184***</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D8FE6-A58A-44D1-85CB-E06403E208AB}" type="datetimeFigureOut">
              <a:rPr lang="en-CA" smtClean="0"/>
              <a:t>2023-12-07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FD4F55-E687-4C24-B9C4-06D5EC88DF73}" type="slidenum">
              <a:rPr lang="en-CA" smtClean="0"/>
              <a:t>‹#›</a:t>
            </a:fld>
            <a:endParaRPr lang="en-CA"/>
          </a:p>
        </p:txBody>
      </p:sp>
    </p:spTree>
    <p:extLst>
      <p:ext uri="{BB962C8B-B14F-4D97-AF65-F5344CB8AC3E}">
        <p14:creationId xmlns:p14="http://schemas.microsoft.com/office/powerpoint/2010/main" val="4276077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1</a:t>
            </a:fld>
            <a:endParaRPr lang="en-CA"/>
          </a:p>
        </p:txBody>
      </p:sp>
    </p:spTree>
    <p:extLst>
      <p:ext uri="{BB962C8B-B14F-4D97-AF65-F5344CB8AC3E}">
        <p14:creationId xmlns:p14="http://schemas.microsoft.com/office/powerpoint/2010/main" val="3246695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10</a:t>
            </a:fld>
            <a:endParaRPr lang="en-CA"/>
          </a:p>
        </p:txBody>
      </p:sp>
    </p:spTree>
    <p:extLst>
      <p:ext uri="{BB962C8B-B14F-4D97-AF65-F5344CB8AC3E}">
        <p14:creationId xmlns:p14="http://schemas.microsoft.com/office/powerpoint/2010/main" val="579266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a:p>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11</a:t>
            </a:fld>
            <a:endParaRPr lang="en-CA"/>
          </a:p>
        </p:txBody>
      </p:sp>
    </p:spTree>
    <p:extLst>
      <p:ext uri="{BB962C8B-B14F-4D97-AF65-F5344CB8AC3E}">
        <p14:creationId xmlns:p14="http://schemas.microsoft.com/office/powerpoint/2010/main" val="3481952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2</a:t>
            </a:fld>
            <a:endParaRPr lang="en-CA"/>
          </a:p>
        </p:txBody>
      </p:sp>
    </p:spTree>
    <p:extLst>
      <p:ext uri="{BB962C8B-B14F-4D97-AF65-F5344CB8AC3E}">
        <p14:creationId xmlns:p14="http://schemas.microsoft.com/office/powerpoint/2010/main" val="3062649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3</a:t>
            </a:fld>
            <a:endParaRPr lang="en-CA"/>
          </a:p>
        </p:txBody>
      </p:sp>
    </p:spTree>
    <p:extLst>
      <p:ext uri="{BB962C8B-B14F-4D97-AF65-F5344CB8AC3E}">
        <p14:creationId xmlns:p14="http://schemas.microsoft.com/office/powerpoint/2010/main" val="8600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4</a:t>
            </a:fld>
            <a:endParaRPr lang="en-CA"/>
          </a:p>
        </p:txBody>
      </p:sp>
    </p:spTree>
    <p:extLst>
      <p:ext uri="{BB962C8B-B14F-4D97-AF65-F5344CB8AC3E}">
        <p14:creationId xmlns:p14="http://schemas.microsoft.com/office/powerpoint/2010/main" val="2854164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5</a:t>
            </a:fld>
            <a:endParaRPr lang="en-CA"/>
          </a:p>
        </p:txBody>
      </p:sp>
    </p:spTree>
    <p:extLst>
      <p:ext uri="{BB962C8B-B14F-4D97-AF65-F5344CB8AC3E}">
        <p14:creationId xmlns:p14="http://schemas.microsoft.com/office/powerpoint/2010/main" val="3213281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6</a:t>
            </a:fld>
            <a:endParaRPr lang="en-CA"/>
          </a:p>
        </p:txBody>
      </p:sp>
    </p:spTree>
    <p:extLst>
      <p:ext uri="{BB962C8B-B14F-4D97-AF65-F5344CB8AC3E}">
        <p14:creationId xmlns:p14="http://schemas.microsoft.com/office/powerpoint/2010/main" val="2597882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7</a:t>
            </a:fld>
            <a:endParaRPr lang="en-CA"/>
          </a:p>
        </p:txBody>
      </p:sp>
    </p:spTree>
    <p:extLst>
      <p:ext uri="{BB962C8B-B14F-4D97-AF65-F5344CB8AC3E}">
        <p14:creationId xmlns:p14="http://schemas.microsoft.com/office/powerpoint/2010/main" val="451548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8</a:t>
            </a:fld>
            <a:endParaRPr lang="en-CA"/>
          </a:p>
        </p:txBody>
      </p:sp>
    </p:spTree>
    <p:extLst>
      <p:ext uri="{BB962C8B-B14F-4D97-AF65-F5344CB8AC3E}">
        <p14:creationId xmlns:p14="http://schemas.microsoft.com/office/powerpoint/2010/main" val="349819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2FD4F55-E687-4C24-B9C4-06D5EC88DF73}" type="slidenum">
              <a:rPr lang="en-CA" smtClean="0"/>
              <a:t>9</a:t>
            </a:fld>
            <a:endParaRPr lang="en-CA"/>
          </a:p>
        </p:txBody>
      </p:sp>
    </p:spTree>
    <p:extLst>
      <p:ext uri="{BB962C8B-B14F-4D97-AF65-F5344CB8AC3E}">
        <p14:creationId xmlns:p14="http://schemas.microsoft.com/office/powerpoint/2010/main" val="376918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356C3-134A-1BFC-4CAF-4F92F8658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6B25CA7-2977-81D0-C52C-E48C2AAC17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9DD74C6-4A90-DF83-C562-FE7D92ECBFB0}"/>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5" name="Footer Placeholder 4">
            <a:extLst>
              <a:ext uri="{FF2B5EF4-FFF2-40B4-BE49-F238E27FC236}">
                <a16:creationId xmlns:a16="http://schemas.microsoft.com/office/drawing/2014/main" id="{167FC475-546C-DB1A-8662-5664E60C673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C94DA73-41B9-27F2-2817-AB12CFD779BB}"/>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101852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BE47D-1457-E4C6-9885-7D25363B774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5961EE8-3A23-E0FB-3B0C-3DFFBB5700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D16A04D-A694-1180-C918-A09EA9AC9B84}"/>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5" name="Footer Placeholder 4">
            <a:extLst>
              <a:ext uri="{FF2B5EF4-FFF2-40B4-BE49-F238E27FC236}">
                <a16:creationId xmlns:a16="http://schemas.microsoft.com/office/drawing/2014/main" id="{F46F2284-037F-2F36-35D6-EB1B0A08436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68EDB20-8E31-70FD-856B-7BE29173A815}"/>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412542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7B654E-BF23-E6E3-68F7-3DA113A5C8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460AD1C-C4DF-8BBB-A220-373917FB08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6C62B13-1E19-4298-BB14-367982641982}"/>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5" name="Footer Placeholder 4">
            <a:extLst>
              <a:ext uri="{FF2B5EF4-FFF2-40B4-BE49-F238E27FC236}">
                <a16:creationId xmlns:a16="http://schemas.microsoft.com/office/drawing/2014/main" id="{4CF420AC-0C1B-5C26-E482-B1D36A4B93D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6D46C77-FA34-97A4-8502-E2DA0CDF4A70}"/>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375564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36B4-0ACA-E6D8-B2E1-9C6D5F1FDBD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7F36B30-8B01-326E-8C99-406DC9480B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D1F6174-2B89-A220-C973-F41BEBEB7597}"/>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5" name="Footer Placeholder 4">
            <a:extLst>
              <a:ext uri="{FF2B5EF4-FFF2-40B4-BE49-F238E27FC236}">
                <a16:creationId xmlns:a16="http://schemas.microsoft.com/office/drawing/2014/main" id="{3869AEED-610A-C271-F72E-47BE51A1F3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A963E1E-11A0-A95A-012F-A338A7A0ACC9}"/>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3858017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BBB61-8E04-F445-0781-1FB378E91C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9EC7145-753C-1498-85C4-90C8378C5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5E9C89-D5D1-98B8-04C4-78EB8AC27F2F}"/>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5" name="Footer Placeholder 4">
            <a:extLst>
              <a:ext uri="{FF2B5EF4-FFF2-40B4-BE49-F238E27FC236}">
                <a16:creationId xmlns:a16="http://schemas.microsoft.com/office/drawing/2014/main" id="{08B2E60B-7B23-FBDB-6668-BEE0775B908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E211F0F-DEF0-BCE4-6AA0-89F4CD02DAAE}"/>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132730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F506-28BE-E059-8745-30B696E0A3D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959CE8A-5080-5514-C836-84935B6C54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4AB42B8-13DC-07C8-92BF-BAE0B4DEE8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683D5B4E-07FB-67C4-2E05-67DA1E08B561}"/>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6" name="Footer Placeholder 5">
            <a:extLst>
              <a:ext uri="{FF2B5EF4-FFF2-40B4-BE49-F238E27FC236}">
                <a16:creationId xmlns:a16="http://schemas.microsoft.com/office/drawing/2014/main" id="{4F00B30F-F124-293C-58DB-6B8DB88488C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CA1AB88-0FAC-6A0C-B12F-6E07EC25620F}"/>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248169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00472-D7B4-5AF9-5A24-09F583739B0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D8508AC-CDC7-5B5C-03E0-4FD69C474D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E49142-D386-4454-2114-7C7B4A29E3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DBB5537-F147-B8DC-A3D7-6253B88C7F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171966-9301-97CD-27A5-0458803408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5C53F38-DC7E-ADB7-4F9A-38173EBFCF59}"/>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8" name="Footer Placeholder 7">
            <a:extLst>
              <a:ext uri="{FF2B5EF4-FFF2-40B4-BE49-F238E27FC236}">
                <a16:creationId xmlns:a16="http://schemas.microsoft.com/office/drawing/2014/main" id="{620671F3-36DA-082A-A88A-91CD8BAAC2B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A9B6214-88CD-C5D8-3DB8-356B147047A1}"/>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226395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B7924-6176-A284-1BDD-560519B23B6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550F299-9178-4816-5A25-1DDA1F3A52D6}"/>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4" name="Footer Placeholder 3">
            <a:extLst>
              <a:ext uri="{FF2B5EF4-FFF2-40B4-BE49-F238E27FC236}">
                <a16:creationId xmlns:a16="http://schemas.microsoft.com/office/drawing/2014/main" id="{426957EB-A5C6-109A-103E-63BB388A589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AD5A3CD-A904-34CE-A089-B961D2374401}"/>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216229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C0640A-9F9F-9F84-93D5-DB7078160390}"/>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3" name="Footer Placeholder 2">
            <a:extLst>
              <a:ext uri="{FF2B5EF4-FFF2-40B4-BE49-F238E27FC236}">
                <a16:creationId xmlns:a16="http://schemas.microsoft.com/office/drawing/2014/main" id="{32E3A6B6-2AA3-E0AF-1864-82E778394CA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749B203-E3C5-EFB1-81A8-48FC04DA4461}"/>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68772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52C41-77CD-9488-9DAF-71CDE73E46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AB7A674-A424-6E79-D70D-191CA2D0F1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8971CD4-68DC-C692-5F17-CCA55F841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7BB31-2F6C-C69E-F39E-1A867A46AD5C}"/>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6" name="Footer Placeholder 5">
            <a:extLst>
              <a:ext uri="{FF2B5EF4-FFF2-40B4-BE49-F238E27FC236}">
                <a16:creationId xmlns:a16="http://schemas.microsoft.com/office/drawing/2014/main" id="{B4B6D4D1-B78E-089D-E298-07B783F6B3A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41B2923-300B-FA97-B97A-4AC459761D0F}"/>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2884339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89FDA-3C29-BE80-8335-C4B2A6EA76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A8A927F-2EB8-D898-CB65-B48627FB88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D928794-6F6B-4111-970C-F1EA68152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A8022-3ED8-7139-C0F3-2376B29EDCCE}"/>
              </a:ext>
            </a:extLst>
          </p:cNvPr>
          <p:cNvSpPr>
            <a:spLocks noGrp="1"/>
          </p:cNvSpPr>
          <p:nvPr>
            <p:ph type="dt" sz="half" idx="10"/>
          </p:nvPr>
        </p:nvSpPr>
        <p:spPr/>
        <p:txBody>
          <a:bodyPr/>
          <a:lstStyle/>
          <a:p>
            <a:fld id="{32174EDE-D938-4EBE-B7B8-E12922B6EC68}" type="datetimeFigureOut">
              <a:rPr lang="en-CA" smtClean="0"/>
              <a:t>2023-12-07</a:t>
            </a:fld>
            <a:endParaRPr lang="en-CA"/>
          </a:p>
        </p:txBody>
      </p:sp>
      <p:sp>
        <p:nvSpPr>
          <p:cNvPr id="6" name="Footer Placeholder 5">
            <a:extLst>
              <a:ext uri="{FF2B5EF4-FFF2-40B4-BE49-F238E27FC236}">
                <a16:creationId xmlns:a16="http://schemas.microsoft.com/office/drawing/2014/main" id="{046EF28B-BA95-B6DA-8083-A1671DD87E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5F8434E-5D59-BE10-63CA-7294BF689506}"/>
              </a:ext>
            </a:extLst>
          </p:cNvPr>
          <p:cNvSpPr>
            <a:spLocks noGrp="1"/>
          </p:cNvSpPr>
          <p:nvPr>
            <p:ph type="sldNum" sz="quarter" idx="12"/>
          </p:nvPr>
        </p:nvSpPr>
        <p:spPr/>
        <p:txBody>
          <a:bodyPr/>
          <a:lstStyle/>
          <a:p>
            <a:fld id="{A24B5DA0-D82A-40E1-981A-AE7BAD652064}" type="slidenum">
              <a:rPr lang="en-CA" smtClean="0"/>
              <a:t>‹#›</a:t>
            </a:fld>
            <a:endParaRPr lang="en-CA"/>
          </a:p>
        </p:txBody>
      </p:sp>
    </p:spTree>
    <p:extLst>
      <p:ext uri="{BB962C8B-B14F-4D97-AF65-F5344CB8AC3E}">
        <p14:creationId xmlns:p14="http://schemas.microsoft.com/office/powerpoint/2010/main" val="100101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F2AECD-80FE-EE61-1C29-A6F650EDE3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96192E2-7E3B-7D37-60D3-81063742D6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C40D49B-52D7-89FE-6DF7-E5856E6D9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74EDE-D938-4EBE-B7B8-E12922B6EC68}" type="datetimeFigureOut">
              <a:rPr lang="en-CA" smtClean="0"/>
              <a:t>2023-12-07</a:t>
            </a:fld>
            <a:endParaRPr lang="en-CA"/>
          </a:p>
        </p:txBody>
      </p:sp>
      <p:sp>
        <p:nvSpPr>
          <p:cNvPr id="5" name="Footer Placeholder 4">
            <a:extLst>
              <a:ext uri="{FF2B5EF4-FFF2-40B4-BE49-F238E27FC236}">
                <a16:creationId xmlns:a16="http://schemas.microsoft.com/office/drawing/2014/main" id="{36BCD3D6-7D6B-C3D4-B315-2C3BB4313E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0319CFC-56BE-4CDB-19A1-BA80E36CFC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B5DA0-D82A-40E1-981A-AE7BAD652064}" type="slidenum">
              <a:rPr lang="en-CA" smtClean="0"/>
              <a:t>‹#›</a:t>
            </a:fld>
            <a:endParaRPr lang="en-CA"/>
          </a:p>
        </p:txBody>
      </p:sp>
    </p:spTree>
    <p:extLst>
      <p:ext uri="{BB962C8B-B14F-4D97-AF65-F5344CB8AC3E}">
        <p14:creationId xmlns:p14="http://schemas.microsoft.com/office/powerpoint/2010/main" val="3069134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48EBF-4645-5D40-A07A-23D072CBE757}"/>
              </a:ext>
            </a:extLst>
          </p:cNvPr>
          <p:cNvSpPr>
            <a:spLocks noGrp="1"/>
          </p:cNvSpPr>
          <p:nvPr>
            <p:ph type="ctrTitle"/>
          </p:nvPr>
        </p:nvSpPr>
        <p:spPr>
          <a:xfrm>
            <a:off x="752475" y="1122363"/>
            <a:ext cx="10915650" cy="2387600"/>
          </a:xfrm>
        </p:spPr>
        <p:txBody>
          <a:bodyPr/>
          <a:lstStyle/>
          <a:p>
            <a:r>
              <a:rPr lang="en-CA" b="1" dirty="0">
                <a:latin typeface="+mn-lt"/>
              </a:rPr>
              <a:t>Job Insecurity during COVID-19</a:t>
            </a:r>
          </a:p>
        </p:txBody>
      </p:sp>
      <p:sp>
        <p:nvSpPr>
          <p:cNvPr id="3" name="Subtitle 2">
            <a:extLst>
              <a:ext uri="{FF2B5EF4-FFF2-40B4-BE49-F238E27FC236}">
                <a16:creationId xmlns:a16="http://schemas.microsoft.com/office/drawing/2014/main" id="{2EB85C81-C088-B8F6-5539-886390947BE3}"/>
              </a:ext>
            </a:extLst>
          </p:cNvPr>
          <p:cNvSpPr>
            <a:spLocks noGrp="1"/>
          </p:cNvSpPr>
          <p:nvPr>
            <p:ph type="subTitle" idx="1"/>
          </p:nvPr>
        </p:nvSpPr>
        <p:spPr>
          <a:xfrm>
            <a:off x="1524000" y="3602038"/>
            <a:ext cx="9144000" cy="2864076"/>
          </a:xfrm>
        </p:spPr>
        <p:txBody>
          <a:bodyPr/>
          <a:lstStyle/>
          <a:p>
            <a:r>
              <a:rPr lang="en-CA" b="1" dirty="0"/>
              <a:t>Unions and the Shift to Automation</a:t>
            </a:r>
          </a:p>
          <a:p>
            <a:endParaRPr lang="en-CA" b="1" dirty="0"/>
          </a:p>
          <a:p>
            <a:endParaRPr lang="en-CA" b="1" dirty="0"/>
          </a:p>
          <a:p>
            <a:r>
              <a:rPr lang="en-CA" sz="1800" b="1" dirty="0"/>
              <a:t>Daniel Moore</a:t>
            </a:r>
          </a:p>
          <a:p>
            <a:r>
              <a:rPr lang="en-CA" sz="1800" b="1" dirty="0"/>
              <a:t>Senior Policy, Planning and Research Analyst (Dept of Finance, Gov NL)</a:t>
            </a:r>
          </a:p>
          <a:p>
            <a:r>
              <a:rPr lang="en-CA" sz="1800" b="1" dirty="0"/>
              <a:t>B.A. Honours (Memorial University of Newfoundland)</a:t>
            </a:r>
          </a:p>
          <a:p>
            <a:r>
              <a:rPr lang="en-CA" sz="1800" b="1" dirty="0"/>
              <a:t>M.A. (University of Toronto)</a:t>
            </a:r>
          </a:p>
        </p:txBody>
      </p:sp>
    </p:spTree>
    <p:extLst>
      <p:ext uri="{BB962C8B-B14F-4D97-AF65-F5344CB8AC3E}">
        <p14:creationId xmlns:p14="http://schemas.microsoft.com/office/powerpoint/2010/main" val="1390111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8DEEF2-6A15-DCAB-AF70-41A5C8766864}"/>
              </a:ext>
            </a:extLst>
          </p:cNvPr>
          <p:cNvSpPr txBox="1"/>
          <p:nvPr/>
        </p:nvSpPr>
        <p:spPr>
          <a:xfrm>
            <a:off x="0" y="0"/>
            <a:ext cx="11215396" cy="584775"/>
          </a:xfrm>
          <a:prstGeom prst="rect">
            <a:avLst/>
          </a:prstGeom>
          <a:noFill/>
        </p:spPr>
        <p:txBody>
          <a:bodyPr wrap="square" rtlCol="0">
            <a:spAutoFit/>
          </a:bodyPr>
          <a:lstStyle/>
          <a:p>
            <a:r>
              <a:rPr lang="en-CA" sz="3200" b="1" dirty="0"/>
              <a:t>Triple Difference Results: Employment by Industry Type</a:t>
            </a:r>
            <a:endParaRPr lang="en-CA" b="1" dirty="0"/>
          </a:p>
        </p:txBody>
      </p:sp>
      <p:sp>
        <p:nvSpPr>
          <p:cNvPr id="4" name="TextBox 3">
            <a:extLst>
              <a:ext uri="{FF2B5EF4-FFF2-40B4-BE49-F238E27FC236}">
                <a16:creationId xmlns:a16="http://schemas.microsoft.com/office/drawing/2014/main" id="{F3AB70FE-02BC-F78C-1036-17CD61F82676}"/>
              </a:ext>
            </a:extLst>
          </p:cNvPr>
          <p:cNvSpPr txBox="1"/>
          <p:nvPr/>
        </p:nvSpPr>
        <p:spPr>
          <a:xfrm>
            <a:off x="2947328" y="5817971"/>
            <a:ext cx="1397627" cy="369332"/>
          </a:xfrm>
          <a:prstGeom prst="rect">
            <a:avLst/>
          </a:prstGeom>
          <a:noFill/>
        </p:spPr>
        <p:txBody>
          <a:bodyPr wrap="none" rtlCol="0">
            <a:spAutoFit/>
          </a:bodyPr>
          <a:lstStyle/>
          <a:p>
            <a:r>
              <a:rPr lang="en-CA" dirty="0"/>
              <a:t>+/- 4 months</a:t>
            </a:r>
          </a:p>
        </p:txBody>
      </p:sp>
      <p:sp>
        <p:nvSpPr>
          <p:cNvPr id="5" name="TextBox 4">
            <a:extLst>
              <a:ext uri="{FF2B5EF4-FFF2-40B4-BE49-F238E27FC236}">
                <a16:creationId xmlns:a16="http://schemas.microsoft.com/office/drawing/2014/main" id="{4D972AC6-A803-2252-7D02-ACFE2E91122E}"/>
              </a:ext>
            </a:extLst>
          </p:cNvPr>
          <p:cNvSpPr txBox="1"/>
          <p:nvPr/>
        </p:nvSpPr>
        <p:spPr>
          <a:xfrm>
            <a:off x="5842539" y="5817971"/>
            <a:ext cx="1397627" cy="369332"/>
          </a:xfrm>
          <a:prstGeom prst="rect">
            <a:avLst/>
          </a:prstGeom>
          <a:noFill/>
        </p:spPr>
        <p:txBody>
          <a:bodyPr wrap="none" rtlCol="0">
            <a:spAutoFit/>
          </a:bodyPr>
          <a:lstStyle/>
          <a:p>
            <a:r>
              <a:rPr lang="en-CA" dirty="0"/>
              <a:t>+/- 2 months</a:t>
            </a:r>
          </a:p>
        </p:txBody>
      </p:sp>
      <p:graphicFrame>
        <p:nvGraphicFramePr>
          <p:cNvPr id="6" name="Chart 5">
            <a:extLst>
              <a:ext uri="{FF2B5EF4-FFF2-40B4-BE49-F238E27FC236}">
                <a16:creationId xmlns:a16="http://schemas.microsoft.com/office/drawing/2014/main" id="{7E1B498B-9B90-2A72-0E43-4ADD3583F82E}"/>
              </a:ext>
            </a:extLst>
          </p:cNvPr>
          <p:cNvGraphicFramePr>
            <a:graphicFrameLocks/>
          </p:cNvGraphicFramePr>
          <p:nvPr>
            <p:extLst>
              <p:ext uri="{D42A27DB-BD31-4B8C-83A1-F6EECF244321}">
                <p14:modId xmlns:p14="http://schemas.microsoft.com/office/powerpoint/2010/main" val="4185438983"/>
              </p:ext>
            </p:extLst>
          </p:nvPr>
        </p:nvGraphicFramePr>
        <p:xfrm>
          <a:off x="208383" y="709612"/>
          <a:ext cx="8049210" cy="495407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9B6317C-1E77-FD9D-D45C-E9196E1BDABC}"/>
              </a:ext>
            </a:extLst>
          </p:cNvPr>
          <p:cNvSpPr txBox="1"/>
          <p:nvPr/>
        </p:nvSpPr>
        <p:spPr>
          <a:xfrm>
            <a:off x="8388221" y="1720840"/>
            <a:ext cx="3595396" cy="3139321"/>
          </a:xfrm>
          <a:prstGeom prst="rect">
            <a:avLst/>
          </a:prstGeom>
          <a:noFill/>
        </p:spPr>
        <p:txBody>
          <a:bodyPr wrap="square" rtlCol="0">
            <a:spAutoFit/>
          </a:bodyPr>
          <a:lstStyle/>
          <a:p>
            <a:r>
              <a:rPr lang="en-CA" dirty="0"/>
              <a:t>When using the full sample, the effect of unionization on employment was not statistically different between high- and low-automation industries.</a:t>
            </a:r>
          </a:p>
          <a:p>
            <a:endParaRPr lang="en-CA" dirty="0"/>
          </a:p>
          <a:p>
            <a:r>
              <a:rPr lang="en-CA" dirty="0"/>
              <a:t>However, the effect of union membership on employment was statistically stronger in high-automation industries in the early stages of the pandemic.</a:t>
            </a:r>
          </a:p>
        </p:txBody>
      </p:sp>
    </p:spTree>
    <p:extLst>
      <p:ext uri="{BB962C8B-B14F-4D97-AF65-F5344CB8AC3E}">
        <p14:creationId xmlns:p14="http://schemas.microsoft.com/office/powerpoint/2010/main" val="313654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EFDAA3-F311-9102-0345-2BDADFF374AD}"/>
              </a:ext>
            </a:extLst>
          </p:cNvPr>
          <p:cNvSpPr txBox="1"/>
          <p:nvPr/>
        </p:nvSpPr>
        <p:spPr>
          <a:xfrm>
            <a:off x="0" y="0"/>
            <a:ext cx="11215396" cy="584775"/>
          </a:xfrm>
          <a:prstGeom prst="rect">
            <a:avLst/>
          </a:prstGeom>
          <a:noFill/>
        </p:spPr>
        <p:txBody>
          <a:bodyPr wrap="square" rtlCol="0">
            <a:spAutoFit/>
          </a:bodyPr>
          <a:lstStyle/>
          <a:p>
            <a:r>
              <a:rPr lang="en-CA" sz="3200" b="1" dirty="0"/>
              <a:t>Conclusion</a:t>
            </a:r>
            <a:endParaRPr lang="en-CA" b="1" dirty="0"/>
          </a:p>
        </p:txBody>
      </p:sp>
      <p:sp>
        <p:nvSpPr>
          <p:cNvPr id="3" name="TextBox 2">
            <a:extLst>
              <a:ext uri="{FF2B5EF4-FFF2-40B4-BE49-F238E27FC236}">
                <a16:creationId xmlns:a16="http://schemas.microsoft.com/office/drawing/2014/main" id="{16CAD3AA-507B-8584-98D8-84DD6C7DE9CF}"/>
              </a:ext>
            </a:extLst>
          </p:cNvPr>
          <p:cNvSpPr txBox="1"/>
          <p:nvPr/>
        </p:nvSpPr>
        <p:spPr>
          <a:xfrm>
            <a:off x="207023" y="1582340"/>
            <a:ext cx="11308702" cy="3416320"/>
          </a:xfrm>
          <a:prstGeom prst="rect">
            <a:avLst/>
          </a:prstGeom>
          <a:noFill/>
        </p:spPr>
        <p:txBody>
          <a:bodyPr wrap="square" rtlCol="0">
            <a:spAutoFit/>
          </a:bodyPr>
          <a:lstStyle/>
          <a:p>
            <a:r>
              <a:rPr lang="en-CA" dirty="0"/>
              <a:t>The results of this analysis are:</a:t>
            </a:r>
          </a:p>
          <a:p>
            <a:endParaRPr lang="en-CA" dirty="0"/>
          </a:p>
          <a:p>
            <a:pPr marL="342900" indent="-342900">
              <a:buAutoNum type="arabicParenR"/>
            </a:pPr>
            <a:r>
              <a:rPr lang="en-CA" dirty="0"/>
              <a:t>Union membership worked to increase employment during the COVID-19 pandemic.</a:t>
            </a:r>
          </a:p>
          <a:p>
            <a:pPr marL="342900" indent="-342900">
              <a:buAutoNum type="arabicParenR"/>
            </a:pPr>
            <a:r>
              <a:rPr lang="en-CA" dirty="0"/>
              <a:t>Unions were very effective in curtailing employment losses in high automation industries in the early months of the pandemic, but this effect dissipated as the pandemic progressed. </a:t>
            </a:r>
          </a:p>
          <a:p>
            <a:pPr marL="342900" indent="-342900">
              <a:buAutoNum type="arabicParenR"/>
            </a:pPr>
            <a:r>
              <a:rPr lang="en-CA" dirty="0"/>
              <a:t>The beneficial impacts of unions on employment persisted throughout the pandemic for low-automation industries.</a:t>
            </a:r>
          </a:p>
          <a:p>
            <a:pPr marL="342900" indent="-342900">
              <a:buAutoNum type="arabicParenR"/>
            </a:pPr>
            <a:r>
              <a:rPr lang="en-CA" dirty="0"/>
              <a:t>It is possible that the bargaining power of unions in high-automation industries eroded as the pandemic progressed as employers shifted away from labour and towards other cost-saving methods.</a:t>
            </a:r>
          </a:p>
          <a:p>
            <a:pPr marL="342900" indent="-342900">
              <a:buAutoNum type="arabicParenR"/>
            </a:pPr>
            <a:r>
              <a:rPr lang="en-CA" dirty="0"/>
              <a:t>The bargaining power of unions did not erode in low-automation industries as labour remained an important factor of production.</a:t>
            </a:r>
            <a:endParaRPr lang="en-US" dirty="0"/>
          </a:p>
          <a:p>
            <a:pPr marL="342900" indent="-342900">
              <a:buAutoNum type="arabicParenR"/>
            </a:pPr>
            <a:r>
              <a:rPr lang="en-US" dirty="0"/>
              <a:t>The policy implications of this analysis are that unions can effectively assist workers face the short-term consequences of the </a:t>
            </a:r>
            <a:r>
              <a:rPr lang="en-US" dirty="0" err="1"/>
              <a:t>labour</a:t>
            </a:r>
            <a:r>
              <a:rPr lang="en-US" dirty="0"/>
              <a:t> market disruptions caused by technological innovation.</a:t>
            </a:r>
            <a:endParaRPr lang="en-CA" dirty="0"/>
          </a:p>
        </p:txBody>
      </p:sp>
    </p:spTree>
    <p:extLst>
      <p:ext uri="{BB962C8B-B14F-4D97-AF65-F5344CB8AC3E}">
        <p14:creationId xmlns:p14="http://schemas.microsoft.com/office/powerpoint/2010/main" val="4132891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9DBD0A-5F52-EEBF-9509-EE05FDE09534}"/>
              </a:ext>
            </a:extLst>
          </p:cNvPr>
          <p:cNvSpPr txBox="1"/>
          <p:nvPr/>
        </p:nvSpPr>
        <p:spPr>
          <a:xfrm>
            <a:off x="0" y="0"/>
            <a:ext cx="11215396" cy="584775"/>
          </a:xfrm>
          <a:prstGeom prst="rect">
            <a:avLst/>
          </a:prstGeom>
          <a:noFill/>
        </p:spPr>
        <p:txBody>
          <a:bodyPr wrap="square" rtlCol="0">
            <a:spAutoFit/>
          </a:bodyPr>
          <a:lstStyle/>
          <a:p>
            <a:r>
              <a:rPr lang="en-CA" sz="3200" b="1" dirty="0"/>
              <a:t>References</a:t>
            </a:r>
            <a:endParaRPr lang="en-CA" b="1" dirty="0"/>
          </a:p>
        </p:txBody>
      </p:sp>
      <p:sp>
        <p:nvSpPr>
          <p:cNvPr id="3" name="TextBox 2">
            <a:extLst>
              <a:ext uri="{FF2B5EF4-FFF2-40B4-BE49-F238E27FC236}">
                <a16:creationId xmlns:a16="http://schemas.microsoft.com/office/drawing/2014/main" id="{05FF187A-E299-5538-DCE0-744DFDFE9EE5}"/>
              </a:ext>
            </a:extLst>
          </p:cNvPr>
          <p:cNvSpPr txBox="1"/>
          <p:nvPr/>
        </p:nvSpPr>
        <p:spPr>
          <a:xfrm>
            <a:off x="0" y="1156275"/>
            <a:ext cx="12192000" cy="4031873"/>
          </a:xfrm>
          <a:prstGeom prst="rect">
            <a:avLst/>
          </a:prstGeom>
          <a:noFill/>
        </p:spPr>
        <p:txBody>
          <a:bodyPr wrap="square" rtlCol="0">
            <a:spAutoFit/>
          </a:bodyPr>
          <a:lstStyle/>
          <a:p>
            <a:r>
              <a:rPr lang="en-US" sz="1600" dirty="0"/>
              <a:t>Autor, D.H. (2015). Why Are There Still So Many Jobs? The History and Future of Workplace Automation. The Journal of Economic Perspectives, 29(3), 3–30.</a:t>
            </a:r>
          </a:p>
          <a:p>
            <a:endParaRPr lang="en-US" sz="1600" dirty="0"/>
          </a:p>
          <a:p>
            <a:r>
              <a:rPr lang="en-US" sz="1600" dirty="0"/>
              <a:t>Bloom, D., &amp; </a:t>
            </a:r>
            <a:r>
              <a:rPr lang="en-US" sz="1600" dirty="0" err="1"/>
              <a:t>Prettner</a:t>
            </a:r>
            <a:r>
              <a:rPr lang="en-US" sz="1600" dirty="0"/>
              <a:t>, K. (2020). The macroeconomic effects of automation and the role of COVID-19 in reinforcing their dynamics. VOX CEPR Policy Portal, 25.</a:t>
            </a:r>
          </a:p>
          <a:p>
            <a:endParaRPr lang="en-US" sz="1600" dirty="0"/>
          </a:p>
          <a:p>
            <a:r>
              <a:rPr lang="en-US" sz="1600" dirty="0"/>
              <a:t>Brady, D., Baker, R. S., &amp; Finnigan, R. (2013). When unionization disappears: State-level unionization and working poverty in the United States. American Sociological Review, 78(5), 872-896.</a:t>
            </a:r>
          </a:p>
          <a:p>
            <a:endParaRPr lang="en-US" sz="1600" dirty="0"/>
          </a:p>
          <a:p>
            <a:r>
              <a:rPr lang="en-US" sz="1600" dirty="0"/>
              <a:t>Callaway, B., &amp; Collins, W. J. (2018). Unions, workers, and wages at the peak of the American labor movement. Explorations in Economic History, 68, 95-118</a:t>
            </a:r>
          </a:p>
          <a:p>
            <a:endParaRPr lang="en-US" sz="1600" dirty="0"/>
          </a:p>
          <a:p>
            <a:r>
              <a:rPr lang="en-US" sz="1600" dirty="0"/>
              <a:t>Dixon, J. (2020). The Employment Consequences of Robots: Firm-Level Evidence. Statistics Canada= </a:t>
            </a:r>
            <a:r>
              <a:rPr lang="en-US" sz="1600" dirty="0" err="1"/>
              <a:t>Statistique</a:t>
            </a:r>
            <a:r>
              <a:rPr lang="en-US" sz="1600" dirty="0"/>
              <a:t> Canada.</a:t>
            </a:r>
          </a:p>
          <a:p>
            <a:endParaRPr lang="en-US" sz="1600" dirty="0"/>
          </a:p>
          <a:p>
            <a:r>
              <a:rPr lang="en-US" sz="1600" dirty="0" err="1"/>
              <a:t>Frenette</a:t>
            </a:r>
            <a:r>
              <a:rPr lang="en-US" sz="1600" dirty="0"/>
              <a:t>, M., &amp; Frank, K. (2020). Automation and Job Transformation in Canada: Who's at Risk?. Statistics Canada= </a:t>
            </a:r>
            <a:r>
              <a:rPr lang="en-US" sz="1600" dirty="0" err="1"/>
              <a:t>Statistique</a:t>
            </a:r>
            <a:r>
              <a:rPr lang="en-US" sz="1600" dirty="0"/>
              <a:t> Canada.</a:t>
            </a:r>
          </a:p>
          <a:p>
            <a:endParaRPr lang="en-US" sz="1600" dirty="0"/>
          </a:p>
        </p:txBody>
      </p:sp>
    </p:spTree>
    <p:extLst>
      <p:ext uri="{BB962C8B-B14F-4D97-AF65-F5344CB8AC3E}">
        <p14:creationId xmlns:p14="http://schemas.microsoft.com/office/powerpoint/2010/main" val="1433456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A440A3-16C1-A034-DEE5-C433A773E69B}"/>
              </a:ext>
            </a:extLst>
          </p:cNvPr>
          <p:cNvSpPr txBox="1"/>
          <p:nvPr/>
        </p:nvSpPr>
        <p:spPr>
          <a:xfrm>
            <a:off x="0" y="0"/>
            <a:ext cx="11215396" cy="584775"/>
          </a:xfrm>
          <a:prstGeom prst="rect">
            <a:avLst/>
          </a:prstGeom>
          <a:noFill/>
        </p:spPr>
        <p:txBody>
          <a:bodyPr wrap="square" rtlCol="0">
            <a:spAutoFit/>
          </a:bodyPr>
          <a:lstStyle/>
          <a:p>
            <a:r>
              <a:rPr lang="en-CA" sz="3200" b="1" dirty="0"/>
              <a:t>References</a:t>
            </a:r>
            <a:endParaRPr lang="en-CA" b="1" dirty="0"/>
          </a:p>
        </p:txBody>
      </p:sp>
      <p:sp>
        <p:nvSpPr>
          <p:cNvPr id="3" name="TextBox 2">
            <a:extLst>
              <a:ext uri="{FF2B5EF4-FFF2-40B4-BE49-F238E27FC236}">
                <a16:creationId xmlns:a16="http://schemas.microsoft.com/office/drawing/2014/main" id="{6B9A387F-130E-9675-03E1-4B40393A7699}"/>
              </a:ext>
            </a:extLst>
          </p:cNvPr>
          <p:cNvSpPr txBox="1"/>
          <p:nvPr/>
        </p:nvSpPr>
        <p:spPr>
          <a:xfrm>
            <a:off x="114300" y="1366897"/>
            <a:ext cx="12192000" cy="2800767"/>
          </a:xfrm>
          <a:prstGeom prst="rect">
            <a:avLst/>
          </a:prstGeom>
          <a:noFill/>
        </p:spPr>
        <p:txBody>
          <a:bodyPr wrap="square" rtlCol="0">
            <a:spAutoFit/>
          </a:bodyPr>
          <a:lstStyle/>
          <a:p>
            <a:r>
              <a:rPr lang="en-US" sz="1600" dirty="0" err="1"/>
              <a:t>Hershbein</a:t>
            </a:r>
            <a:r>
              <a:rPr lang="en-US" sz="1600" dirty="0"/>
              <a:t>, B., &amp; Kahn, L. B. (2018). Do recessions accelerate routine-biased technological change? Evidence from vacancy postings. </a:t>
            </a:r>
            <a:r>
              <a:rPr lang="en-US" sz="1600"/>
              <a:t>American Economic Review, 108(7), 1737-72.</a:t>
            </a:r>
            <a:endParaRPr lang="en-US" sz="1600" dirty="0"/>
          </a:p>
          <a:p>
            <a:endParaRPr lang="en-US" sz="1600" dirty="0"/>
          </a:p>
          <a:p>
            <a:r>
              <a:rPr lang="en-US" sz="1600" dirty="0" err="1"/>
              <a:t>Jaimovich</a:t>
            </a:r>
            <a:r>
              <a:rPr lang="en-US" sz="1600" dirty="0"/>
              <a:t>, N., &amp; Siu, H. E. (2020). Job polarization and jobless recoveries. Review of Economics and Statistics, 102(1), 129-147.</a:t>
            </a:r>
          </a:p>
          <a:p>
            <a:endParaRPr lang="en-US" sz="1600" dirty="0"/>
          </a:p>
          <a:p>
            <a:r>
              <a:rPr lang="en-US" sz="1600" dirty="0"/>
              <a:t>Lee, D. (2020). As Covid-19 wanes, employers are accelerating the use of robots. Where does that </a:t>
            </a:r>
          </a:p>
          <a:p>
            <a:r>
              <a:rPr lang="en-US" sz="1600" dirty="0"/>
              <a:t>leave workers? Los Angeles Times.</a:t>
            </a:r>
          </a:p>
          <a:p>
            <a:endParaRPr lang="en-US" sz="1600" dirty="0"/>
          </a:p>
          <a:p>
            <a:r>
              <a:rPr lang="en-US" sz="1600" dirty="0"/>
              <a:t>Statistics Canada. (2021). COVID-19 in Canada: A One-year Update on Social and Economic Impacts. A </a:t>
            </a:r>
          </a:p>
          <a:p>
            <a:r>
              <a:rPr lang="en-US" sz="1600" dirty="0"/>
              <a:t>Presentation Series from Statistics Canada About the Economy, Environment and Society. 11-</a:t>
            </a:r>
          </a:p>
          <a:p>
            <a:r>
              <a:rPr lang="en-US" sz="1600" dirty="0"/>
              <a:t>631-X. </a:t>
            </a:r>
            <a:endParaRPr lang="en-CA" sz="1600" dirty="0"/>
          </a:p>
        </p:txBody>
      </p:sp>
    </p:spTree>
    <p:extLst>
      <p:ext uri="{BB962C8B-B14F-4D97-AF65-F5344CB8AC3E}">
        <p14:creationId xmlns:p14="http://schemas.microsoft.com/office/powerpoint/2010/main" val="2530941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080A753-C54F-04EA-CC4A-6CE4F2D26F51}"/>
              </a:ext>
            </a:extLst>
          </p:cNvPr>
          <p:cNvSpPr txBox="1"/>
          <p:nvPr/>
        </p:nvSpPr>
        <p:spPr>
          <a:xfrm>
            <a:off x="0" y="0"/>
            <a:ext cx="11215396" cy="584775"/>
          </a:xfrm>
          <a:prstGeom prst="rect">
            <a:avLst/>
          </a:prstGeom>
          <a:noFill/>
        </p:spPr>
        <p:txBody>
          <a:bodyPr wrap="square" rtlCol="0">
            <a:spAutoFit/>
          </a:bodyPr>
          <a:lstStyle/>
          <a:p>
            <a:r>
              <a:rPr lang="en-CA" sz="3200" b="1" dirty="0"/>
              <a:t>The COVID-19 pandemic didn’t affect everybody equally</a:t>
            </a:r>
            <a:endParaRPr lang="en-CA" b="1" dirty="0"/>
          </a:p>
        </p:txBody>
      </p:sp>
      <p:graphicFrame>
        <p:nvGraphicFramePr>
          <p:cNvPr id="3" name="Chart 2">
            <a:extLst>
              <a:ext uri="{FF2B5EF4-FFF2-40B4-BE49-F238E27FC236}">
                <a16:creationId xmlns:a16="http://schemas.microsoft.com/office/drawing/2014/main" id="{E6968EC2-AF5F-15FB-9C74-1CF2BA0F2014}"/>
              </a:ext>
            </a:extLst>
          </p:cNvPr>
          <p:cNvGraphicFramePr>
            <a:graphicFrameLocks/>
          </p:cNvGraphicFramePr>
          <p:nvPr>
            <p:extLst>
              <p:ext uri="{D42A27DB-BD31-4B8C-83A1-F6EECF244321}">
                <p14:modId xmlns:p14="http://schemas.microsoft.com/office/powerpoint/2010/main" val="2796683671"/>
              </p:ext>
            </p:extLst>
          </p:nvPr>
        </p:nvGraphicFramePr>
        <p:xfrm>
          <a:off x="76200" y="1118234"/>
          <a:ext cx="7522845" cy="462153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FE13307-3048-00C4-1FE6-C836ED5DB7AC}"/>
              </a:ext>
            </a:extLst>
          </p:cNvPr>
          <p:cNvSpPr txBox="1"/>
          <p:nvPr/>
        </p:nvSpPr>
        <p:spPr>
          <a:xfrm>
            <a:off x="7667625" y="1118234"/>
            <a:ext cx="4381501" cy="5355312"/>
          </a:xfrm>
          <a:prstGeom prst="rect">
            <a:avLst/>
          </a:prstGeom>
          <a:noFill/>
        </p:spPr>
        <p:txBody>
          <a:bodyPr wrap="square" rtlCol="0">
            <a:spAutoFit/>
          </a:bodyPr>
          <a:lstStyle/>
          <a:p>
            <a:r>
              <a:rPr lang="en-CA" dirty="0"/>
              <a:t>This paper analyzes the interaction between </a:t>
            </a:r>
            <a:r>
              <a:rPr lang="en-CA" b="1" dirty="0"/>
              <a:t>three</a:t>
            </a:r>
            <a:r>
              <a:rPr lang="en-CA" dirty="0"/>
              <a:t> phenomenon affecting low-wage workers.</a:t>
            </a:r>
          </a:p>
          <a:p>
            <a:endParaRPr lang="en-CA" dirty="0"/>
          </a:p>
          <a:p>
            <a:r>
              <a:rPr lang="en-CA" dirty="0"/>
              <a:t>The </a:t>
            </a:r>
            <a:r>
              <a:rPr lang="en-CA" b="1" dirty="0"/>
              <a:t>first</a:t>
            </a:r>
            <a:r>
              <a:rPr lang="en-CA" dirty="0"/>
              <a:t> phenomenon, </a:t>
            </a:r>
            <a:r>
              <a:rPr lang="en-CA" b="1" dirty="0"/>
              <a:t>the recession related to the COVID-19 pandemic</a:t>
            </a:r>
            <a:r>
              <a:rPr lang="en-CA" dirty="0"/>
              <a:t>, disproportionately affected individuals without a university education.</a:t>
            </a:r>
          </a:p>
          <a:p>
            <a:endParaRPr lang="en-CA" dirty="0"/>
          </a:p>
          <a:p>
            <a:r>
              <a:rPr lang="en-CA" dirty="0"/>
              <a:t>Employees moved towards telework in an effort to reduce the spread of the virus (</a:t>
            </a:r>
            <a:r>
              <a:rPr lang="en-CA" dirty="0" err="1"/>
              <a:t>Frenette</a:t>
            </a:r>
            <a:r>
              <a:rPr lang="en-CA" dirty="0"/>
              <a:t> and Frank, 2020).</a:t>
            </a:r>
          </a:p>
          <a:p>
            <a:endParaRPr lang="en-CA" dirty="0"/>
          </a:p>
          <a:p>
            <a:r>
              <a:rPr lang="en-CA" dirty="0"/>
              <a:t>However, many low-income individuals worked in occupations which were difficult or impossible to perform remotely (Statistics Canada, 2021).</a:t>
            </a:r>
          </a:p>
          <a:p>
            <a:endParaRPr lang="en-CA" dirty="0"/>
          </a:p>
          <a:p>
            <a:endParaRPr lang="en-CA" dirty="0"/>
          </a:p>
        </p:txBody>
      </p:sp>
    </p:spTree>
    <p:extLst>
      <p:ext uri="{BB962C8B-B14F-4D97-AF65-F5344CB8AC3E}">
        <p14:creationId xmlns:p14="http://schemas.microsoft.com/office/powerpoint/2010/main" val="241781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84CE4B-2266-6210-9BC1-6E480D77D035}"/>
              </a:ext>
            </a:extLst>
          </p:cNvPr>
          <p:cNvSpPr txBox="1"/>
          <p:nvPr/>
        </p:nvSpPr>
        <p:spPr>
          <a:xfrm>
            <a:off x="0" y="0"/>
            <a:ext cx="11215396" cy="584775"/>
          </a:xfrm>
          <a:prstGeom prst="rect">
            <a:avLst/>
          </a:prstGeom>
          <a:noFill/>
        </p:spPr>
        <p:txBody>
          <a:bodyPr wrap="square" rtlCol="0">
            <a:spAutoFit/>
          </a:bodyPr>
          <a:lstStyle/>
          <a:p>
            <a:r>
              <a:rPr lang="en-CA" sz="3200" b="1" dirty="0"/>
              <a:t>Technological innovation has disrupted the labour market</a:t>
            </a:r>
            <a:endParaRPr lang="en-CA" b="1" dirty="0"/>
          </a:p>
        </p:txBody>
      </p:sp>
      <p:graphicFrame>
        <p:nvGraphicFramePr>
          <p:cNvPr id="3" name="Chart 2">
            <a:extLst>
              <a:ext uri="{FF2B5EF4-FFF2-40B4-BE49-F238E27FC236}">
                <a16:creationId xmlns:a16="http://schemas.microsoft.com/office/drawing/2014/main" id="{FB9A4A36-ABDC-B0A9-CECD-9727994D7DB3}"/>
              </a:ext>
            </a:extLst>
          </p:cNvPr>
          <p:cNvGraphicFramePr>
            <a:graphicFrameLocks/>
          </p:cNvGraphicFramePr>
          <p:nvPr>
            <p:extLst>
              <p:ext uri="{D42A27DB-BD31-4B8C-83A1-F6EECF244321}">
                <p14:modId xmlns:p14="http://schemas.microsoft.com/office/powerpoint/2010/main" val="1703070448"/>
              </p:ext>
            </p:extLst>
          </p:nvPr>
        </p:nvGraphicFramePr>
        <p:xfrm>
          <a:off x="74295" y="1258077"/>
          <a:ext cx="7136130" cy="46863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46E4CFB7-6B85-0975-5E53-F179AB2CECA2}"/>
              </a:ext>
            </a:extLst>
          </p:cNvPr>
          <p:cNvSpPr txBox="1"/>
          <p:nvPr/>
        </p:nvSpPr>
        <p:spPr>
          <a:xfrm>
            <a:off x="7210425" y="1191402"/>
            <a:ext cx="4981575" cy="5355312"/>
          </a:xfrm>
          <a:prstGeom prst="rect">
            <a:avLst/>
          </a:prstGeom>
          <a:noFill/>
        </p:spPr>
        <p:txBody>
          <a:bodyPr wrap="square" rtlCol="0">
            <a:spAutoFit/>
          </a:bodyPr>
          <a:lstStyle/>
          <a:p>
            <a:r>
              <a:rPr lang="en-CA" dirty="0"/>
              <a:t>The </a:t>
            </a:r>
            <a:r>
              <a:rPr lang="en-CA" b="1" dirty="0"/>
              <a:t>second</a:t>
            </a:r>
            <a:r>
              <a:rPr lang="en-CA" dirty="0"/>
              <a:t> phenomenon </a:t>
            </a:r>
            <a:r>
              <a:rPr lang="en-CA" b="1" dirty="0"/>
              <a:t>is the shift towards automation</a:t>
            </a:r>
            <a:r>
              <a:rPr lang="en-CA" dirty="0"/>
              <a:t>.</a:t>
            </a:r>
          </a:p>
          <a:p>
            <a:endParaRPr lang="en-CA" dirty="0"/>
          </a:p>
          <a:p>
            <a:r>
              <a:rPr lang="en-CA" dirty="0"/>
              <a:t>Technological innovation is complementary with highly educated workers, but substitutionary with low-skill workers performing routine tasks (Autor, 2015; </a:t>
            </a:r>
            <a:r>
              <a:rPr lang="en-CA" dirty="0" err="1"/>
              <a:t>Hershbein</a:t>
            </a:r>
            <a:r>
              <a:rPr lang="en-CA" dirty="0"/>
              <a:t> and Kahn, 2020).</a:t>
            </a:r>
          </a:p>
          <a:p>
            <a:endParaRPr lang="en-CA" dirty="0"/>
          </a:p>
          <a:p>
            <a:r>
              <a:rPr lang="en-CA" dirty="0"/>
              <a:t>50 to 70 percent of rising income inequality in the United States over the past 40 years can be explained by declining wages of workers in routine tasks that are easily automated (Acemoglu and Restrepo, 2021).</a:t>
            </a:r>
          </a:p>
          <a:p>
            <a:endParaRPr lang="en-CA" dirty="0"/>
          </a:p>
          <a:p>
            <a:r>
              <a:rPr lang="en-CA" dirty="0"/>
              <a:t>While the incomes of Americans with a high school diploma stagnated between 2010 and 2020, the number of industrial robots tripled (Bloom and </a:t>
            </a:r>
            <a:r>
              <a:rPr lang="en-CA" dirty="0" err="1"/>
              <a:t>Prettner</a:t>
            </a:r>
            <a:r>
              <a:rPr lang="en-CA" dirty="0"/>
              <a:t>, 2020).</a:t>
            </a:r>
          </a:p>
          <a:p>
            <a:endParaRPr lang="en-CA" dirty="0"/>
          </a:p>
        </p:txBody>
      </p:sp>
    </p:spTree>
    <p:extLst>
      <p:ext uri="{BB962C8B-B14F-4D97-AF65-F5344CB8AC3E}">
        <p14:creationId xmlns:p14="http://schemas.microsoft.com/office/powerpoint/2010/main" val="1775546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8359B9ED-07AD-A1F6-B607-1E29C44379EB}"/>
              </a:ext>
            </a:extLst>
          </p:cNvPr>
          <p:cNvGraphicFramePr>
            <a:graphicFrameLocks noGrp="1"/>
          </p:cNvGraphicFramePr>
          <p:nvPr>
            <p:extLst>
              <p:ext uri="{D42A27DB-BD31-4B8C-83A1-F6EECF244321}">
                <p14:modId xmlns:p14="http://schemas.microsoft.com/office/powerpoint/2010/main" val="2866513386"/>
              </p:ext>
            </p:extLst>
          </p:nvPr>
        </p:nvGraphicFramePr>
        <p:xfrm>
          <a:off x="123824" y="761999"/>
          <a:ext cx="10848975" cy="5517746"/>
        </p:xfrm>
        <a:graphic>
          <a:graphicData uri="http://schemas.openxmlformats.org/drawingml/2006/table">
            <a:tbl>
              <a:tblPr firstRow="1" bandRow="1">
                <a:tableStyleId>{5C22544A-7EE6-4342-B048-85BDC9FD1C3A}</a:tableStyleId>
              </a:tblPr>
              <a:tblGrid>
                <a:gridCol w="2423572">
                  <a:extLst>
                    <a:ext uri="{9D8B030D-6E8A-4147-A177-3AD203B41FA5}">
                      <a16:colId xmlns:a16="http://schemas.microsoft.com/office/drawing/2014/main" val="3136795361"/>
                    </a:ext>
                  </a:extLst>
                </a:gridCol>
                <a:gridCol w="6103341">
                  <a:extLst>
                    <a:ext uri="{9D8B030D-6E8A-4147-A177-3AD203B41FA5}">
                      <a16:colId xmlns:a16="http://schemas.microsoft.com/office/drawing/2014/main" val="3836567780"/>
                    </a:ext>
                  </a:extLst>
                </a:gridCol>
                <a:gridCol w="2322062">
                  <a:extLst>
                    <a:ext uri="{9D8B030D-6E8A-4147-A177-3AD203B41FA5}">
                      <a16:colId xmlns:a16="http://schemas.microsoft.com/office/drawing/2014/main" val="2951491838"/>
                    </a:ext>
                  </a:extLst>
                </a:gridCol>
              </a:tblGrid>
              <a:tr h="619714">
                <a:tc>
                  <a:txBody>
                    <a:bodyPr/>
                    <a:lstStyle/>
                    <a:p>
                      <a:r>
                        <a:rPr lang="en-CA" dirty="0"/>
                        <a:t>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dirty="0"/>
                        <a:t>Industry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dirty="0"/>
                        <a:t>Jobs at Risk of Automation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0231619"/>
                  </a:ext>
                </a:extLst>
              </a:tr>
              <a:tr h="483056">
                <a:tc>
                  <a:txBody>
                    <a:bodyPr/>
                    <a:lstStyle/>
                    <a:p>
                      <a:r>
                        <a:rPr lang="en-CA" dirty="0"/>
                        <a:t>Low Automation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CA" dirty="0"/>
                        <a:t>Information and Cultural Industries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CA" dirty="0"/>
                        <a:t>2.8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02255238"/>
                  </a:ext>
                </a:extLst>
              </a:tr>
              <a:tr h="354122">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tcPr>
                </a:tc>
                <a:tc>
                  <a:txBody>
                    <a:bodyPr/>
                    <a:lstStyle/>
                    <a:p>
                      <a:r>
                        <a:rPr lang="en-CA" dirty="0"/>
                        <a:t>Public Administration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tcPr>
                </a:tc>
                <a:tc>
                  <a:txBody>
                    <a:bodyPr/>
                    <a:lstStyle/>
                    <a:p>
                      <a:pPr algn="ctr"/>
                      <a:r>
                        <a:rPr lang="en-CA" dirty="0"/>
                        <a:t>3.7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tcPr>
                </a:tc>
                <a:extLst>
                  <a:ext uri="{0D108BD9-81ED-4DB2-BD59-A6C34878D82A}">
                    <a16:rowId xmlns:a16="http://schemas.microsoft.com/office/drawing/2014/main" val="116753452"/>
                  </a:ext>
                </a:extLst>
              </a:tr>
              <a:tr h="354122">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en-CA" dirty="0"/>
                        <a:t>Educational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lang="en-CA" dirty="0"/>
                        <a:t>4.2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9167668"/>
                  </a:ext>
                </a:extLst>
              </a:tr>
              <a:tr h="619714">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en-CA" dirty="0"/>
                        <a:t>Finance, insurance, real estate and rental and leasing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lang="en-CA" dirty="0"/>
                        <a:t>4.8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56793435"/>
                  </a:ext>
                </a:extLst>
              </a:tr>
              <a:tr h="354122">
                <a:tc>
                  <a:txBody>
                    <a:bodyPr/>
                    <a:lstStyle/>
                    <a:p>
                      <a:endParaRPr lang="en-CA"/>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en-CA" dirty="0"/>
                        <a:t>Other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lang="en-CA" dirty="0"/>
                        <a:t>5.6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7595973"/>
                  </a:ext>
                </a:extLst>
              </a:tr>
              <a:tr h="354122">
                <a:tc>
                  <a:txBody>
                    <a:bodyPr/>
                    <a:lstStyle/>
                    <a:p>
                      <a:endParaRPr lang="en-CA"/>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en-CA" dirty="0"/>
                        <a:t>Professional, Scientific, and Technical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lang="en-CA" dirty="0"/>
                        <a:t>7.2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26584912"/>
                  </a:ext>
                </a:extLst>
              </a:tr>
              <a:tr h="354122">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CA" dirty="0"/>
                        <a:t>Construction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CA" dirty="0"/>
                        <a:t>8.4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2471221"/>
                  </a:ext>
                </a:extLst>
              </a:tr>
              <a:tr h="483056">
                <a:tc>
                  <a:txBody>
                    <a:bodyPr/>
                    <a:lstStyle/>
                    <a:p>
                      <a:r>
                        <a:rPr lang="en-CA" dirty="0"/>
                        <a:t>High Automation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CA" dirty="0"/>
                        <a:t>Health Care and Social Assistance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CA" dirty="0"/>
                        <a:t>12.0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81213468"/>
                  </a:ext>
                </a:extLst>
              </a:tr>
              <a:tr h="354122">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en-CA" dirty="0"/>
                        <a:t>Wholesale and Retail Trade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lang="en-CA" dirty="0"/>
                        <a:t>13.4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95787957"/>
                  </a:ext>
                </a:extLst>
              </a:tr>
              <a:tr h="354122">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en-CA" dirty="0"/>
                        <a:t>Transportation and Warehousing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lang="en-CA" dirty="0"/>
                        <a:t>14.5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22579035"/>
                  </a:ext>
                </a:extLst>
              </a:tr>
              <a:tr h="354122">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en-CA" dirty="0"/>
                        <a:t>Accommodation and Food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lang="en-CA" dirty="0"/>
                        <a:t>15.4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64429572"/>
                  </a:ext>
                </a:extLst>
              </a:tr>
              <a:tr h="354122">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CA" dirty="0"/>
                        <a:t>Manufacturing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CA" dirty="0"/>
                        <a:t>26.6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752601"/>
                  </a:ext>
                </a:extLst>
              </a:tr>
            </a:tbl>
          </a:graphicData>
        </a:graphic>
      </p:graphicFrame>
      <p:sp>
        <p:nvSpPr>
          <p:cNvPr id="10" name="TextBox 9">
            <a:extLst>
              <a:ext uri="{FF2B5EF4-FFF2-40B4-BE49-F238E27FC236}">
                <a16:creationId xmlns:a16="http://schemas.microsoft.com/office/drawing/2014/main" id="{E1F425D0-3CFE-95EE-9A19-FBFA23013D82}"/>
              </a:ext>
            </a:extLst>
          </p:cNvPr>
          <p:cNvSpPr txBox="1"/>
          <p:nvPr/>
        </p:nvSpPr>
        <p:spPr>
          <a:xfrm>
            <a:off x="123825" y="6323446"/>
            <a:ext cx="2664832" cy="307777"/>
          </a:xfrm>
          <a:prstGeom prst="rect">
            <a:avLst/>
          </a:prstGeom>
          <a:noFill/>
        </p:spPr>
        <p:txBody>
          <a:bodyPr wrap="none" rtlCol="0">
            <a:spAutoFit/>
          </a:bodyPr>
          <a:lstStyle/>
          <a:p>
            <a:r>
              <a:rPr lang="en-CA" sz="1400" dirty="0"/>
              <a:t>Source: </a:t>
            </a:r>
            <a:r>
              <a:rPr lang="en-CA" sz="1400" dirty="0" err="1"/>
              <a:t>Frenette</a:t>
            </a:r>
            <a:r>
              <a:rPr lang="en-CA" sz="1400" dirty="0"/>
              <a:t> and Frank (2020)</a:t>
            </a:r>
          </a:p>
        </p:txBody>
      </p:sp>
      <p:sp>
        <p:nvSpPr>
          <p:cNvPr id="11" name="TextBox 10">
            <a:extLst>
              <a:ext uri="{FF2B5EF4-FFF2-40B4-BE49-F238E27FC236}">
                <a16:creationId xmlns:a16="http://schemas.microsoft.com/office/drawing/2014/main" id="{C9F9DE8F-FB66-5B19-E3D7-425272494824}"/>
              </a:ext>
            </a:extLst>
          </p:cNvPr>
          <p:cNvSpPr txBox="1"/>
          <p:nvPr/>
        </p:nvSpPr>
        <p:spPr>
          <a:xfrm>
            <a:off x="0" y="0"/>
            <a:ext cx="5619750" cy="584775"/>
          </a:xfrm>
          <a:prstGeom prst="rect">
            <a:avLst/>
          </a:prstGeom>
          <a:noFill/>
        </p:spPr>
        <p:txBody>
          <a:bodyPr wrap="square" rtlCol="0">
            <a:spAutoFit/>
          </a:bodyPr>
          <a:lstStyle/>
          <a:p>
            <a:r>
              <a:rPr lang="en-CA" sz="3200" b="1" dirty="0"/>
              <a:t>Classification of industries</a:t>
            </a:r>
          </a:p>
        </p:txBody>
      </p:sp>
    </p:spTree>
    <p:extLst>
      <p:ext uri="{BB962C8B-B14F-4D97-AF65-F5344CB8AC3E}">
        <p14:creationId xmlns:p14="http://schemas.microsoft.com/office/powerpoint/2010/main" val="695667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A04785-40D1-F062-ECDB-79451E0520E0}"/>
              </a:ext>
            </a:extLst>
          </p:cNvPr>
          <p:cNvSpPr txBox="1"/>
          <p:nvPr/>
        </p:nvSpPr>
        <p:spPr>
          <a:xfrm>
            <a:off x="0" y="0"/>
            <a:ext cx="11215396" cy="584775"/>
          </a:xfrm>
          <a:prstGeom prst="rect">
            <a:avLst/>
          </a:prstGeom>
          <a:noFill/>
        </p:spPr>
        <p:txBody>
          <a:bodyPr wrap="square" rtlCol="0">
            <a:spAutoFit/>
          </a:bodyPr>
          <a:lstStyle/>
          <a:p>
            <a:r>
              <a:rPr lang="en-CA" sz="3200" b="1" dirty="0"/>
              <a:t>Union membership is declining, especially in the goods sector</a:t>
            </a:r>
          </a:p>
        </p:txBody>
      </p:sp>
      <p:graphicFrame>
        <p:nvGraphicFramePr>
          <p:cNvPr id="3" name="Chart 2">
            <a:extLst>
              <a:ext uri="{FF2B5EF4-FFF2-40B4-BE49-F238E27FC236}">
                <a16:creationId xmlns:a16="http://schemas.microsoft.com/office/drawing/2014/main" id="{5FACB427-01CC-BF69-923E-989D248B7558}"/>
              </a:ext>
            </a:extLst>
          </p:cNvPr>
          <p:cNvGraphicFramePr>
            <a:graphicFrameLocks/>
          </p:cNvGraphicFramePr>
          <p:nvPr>
            <p:extLst>
              <p:ext uri="{D42A27DB-BD31-4B8C-83A1-F6EECF244321}">
                <p14:modId xmlns:p14="http://schemas.microsoft.com/office/powerpoint/2010/main" val="33828846"/>
              </p:ext>
            </p:extLst>
          </p:nvPr>
        </p:nvGraphicFramePr>
        <p:xfrm>
          <a:off x="78223" y="907460"/>
          <a:ext cx="7065527" cy="510443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D6A25AA-635B-BC4B-CED2-1531EBA6ED68}"/>
              </a:ext>
            </a:extLst>
          </p:cNvPr>
          <p:cNvSpPr txBox="1"/>
          <p:nvPr/>
        </p:nvSpPr>
        <p:spPr>
          <a:xfrm>
            <a:off x="7221973" y="1028343"/>
            <a:ext cx="4970027" cy="5355312"/>
          </a:xfrm>
          <a:prstGeom prst="rect">
            <a:avLst/>
          </a:prstGeom>
          <a:noFill/>
        </p:spPr>
        <p:txBody>
          <a:bodyPr wrap="square" rtlCol="0">
            <a:spAutoFit/>
          </a:bodyPr>
          <a:lstStyle/>
          <a:p>
            <a:r>
              <a:rPr lang="en-CA" dirty="0"/>
              <a:t>The </a:t>
            </a:r>
            <a:r>
              <a:rPr lang="en-CA" b="1" dirty="0"/>
              <a:t>third</a:t>
            </a:r>
            <a:r>
              <a:rPr lang="en-CA" dirty="0"/>
              <a:t> phenomenon involves </a:t>
            </a:r>
            <a:r>
              <a:rPr lang="en-CA" b="1" dirty="0"/>
              <a:t>the benefits of unionization for low skill workers</a:t>
            </a:r>
            <a:r>
              <a:rPr lang="en-CA" dirty="0"/>
              <a:t>.  </a:t>
            </a:r>
          </a:p>
          <a:p>
            <a:endParaRPr lang="en-CA" dirty="0"/>
          </a:p>
          <a:p>
            <a:r>
              <a:rPr lang="en-CA" dirty="0"/>
              <a:t>Unions have been shown to reduce income inequality.</a:t>
            </a:r>
          </a:p>
          <a:p>
            <a:endParaRPr lang="en-CA" dirty="0"/>
          </a:p>
          <a:p>
            <a:r>
              <a:rPr lang="en-CA" dirty="0"/>
              <a:t>The union wage premium is greatest at the bottom of the income distribution as low-skill workers were the greatest beneficiaries of union membership (Callaway and Collins, 2017).</a:t>
            </a:r>
          </a:p>
          <a:p>
            <a:endParaRPr lang="en-CA" dirty="0"/>
          </a:p>
          <a:p>
            <a:r>
              <a:rPr lang="en-CA" dirty="0"/>
              <a:t>Union membership strongly increases earnings for low-skill workers, but has a statistically insignificant impact on the earnings of high-skill workers</a:t>
            </a:r>
            <a:r>
              <a:rPr lang="en-US" dirty="0"/>
              <a:t> (Brady, Baker, and Finnigan, 2013)</a:t>
            </a:r>
            <a:r>
              <a:rPr lang="en-CA" dirty="0"/>
              <a:t>.</a:t>
            </a:r>
          </a:p>
          <a:p>
            <a:endParaRPr lang="en-CA" dirty="0"/>
          </a:p>
          <a:p>
            <a:r>
              <a:rPr lang="en-CA" dirty="0"/>
              <a:t>Union membership has been declining in recent decades, especially in manufacturing.</a:t>
            </a:r>
          </a:p>
          <a:p>
            <a:endParaRPr lang="en-CA" dirty="0"/>
          </a:p>
        </p:txBody>
      </p:sp>
    </p:spTree>
    <p:extLst>
      <p:ext uri="{BB962C8B-B14F-4D97-AF65-F5344CB8AC3E}">
        <p14:creationId xmlns:p14="http://schemas.microsoft.com/office/powerpoint/2010/main" val="1257862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046644-9655-D4E5-1781-E7779A771CCF}"/>
              </a:ext>
            </a:extLst>
          </p:cNvPr>
          <p:cNvSpPr txBox="1"/>
          <p:nvPr/>
        </p:nvSpPr>
        <p:spPr>
          <a:xfrm>
            <a:off x="0" y="0"/>
            <a:ext cx="11215396" cy="584775"/>
          </a:xfrm>
          <a:prstGeom prst="rect">
            <a:avLst/>
          </a:prstGeom>
          <a:noFill/>
        </p:spPr>
        <p:txBody>
          <a:bodyPr wrap="square" rtlCol="0">
            <a:spAutoFit/>
          </a:bodyPr>
          <a:lstStyle/>
          <a:p>
            <a:r>
              <a:rPr lang="en-CA" sz="3200" b="1" dirty="0"/>
              <a:t>The Interaction of the three phenomenon</a:t>
            </a:r>
          </a:p>
        </p:txBody>
      </p:sp>
      <p:sp>
        <p:nvSpPr>
          <p:cNvPr id="4" name="TextBox 3">
            <a:extLst>
              <a:ext uri="{FF2B5EF4-FFF2-40B4-BE49-F238E27FC236}">
                <a16:creationId xmlns:a16="http://schemas.microsoft.com/office/drawing/2014/main" id="{D6513EB9-D954-FB54-39EA-1425B4833EA0}"/>
              </a:ext>
            </a:extLst>
          </p:cNvPr>
          <p:cNvSpPr txBox="1"/>
          <p:nvPr/>
        </p:nvSpPr>
        <p:spPr>
          <a:xfrm>
            <a:off x="7905750" y="910590"/>
            <a:ext cx="4048125" cy="5355312"/>
          </a:xfrm>
          <a:prstGeom prst="rect">
            <a:avLst/>
          </a:prstGeom>
          <a:noFill/>
        </p:spPr>
        <p:txBody>
          <a:bodyPr wrap="square" rtlCol="0">
            <a:spAutoFit/>
          </a:bodyPr>
          <a:lstStyle/>
          <a:p>
            <a:r>
              <a:rPr lang="en-CA" dirty="0"/>
              <a:t>The shift towards automation is episodic and accelerates during economic downturns (</a:t>
            </a:r>
            <a:r>
              <a:rPr lang="en-CA" dirty="0" err="1"/>
              <a:t>Jaimovich</a:t>
            </a:r>
            <a:r>
              <a:rPr lang="en-CA" dirty="0"/>
              <a:t> and Siu, 2020).</a:t>
            </a:r>
          </a:p>
          <a:p>
            <a:endParaRPr lang="en-CA" dirty="0"/>
          </a:p>
          <a:p>
            <a:r>
              <a:rPr lang="en-CA" dirty="0"/>
              <a:t>Job advertisements were more likely to contain educational requirements after the Great Recession (</a:t>
            </a:r>
            <a:r>
              <a:rPr lang="en-CA" dirty="0" err="1"/>
              <a:t>Hershbein</a:t>
            </a:r>
            <a:r>
              <a:rPr lang="en-CA" dirty="0"/>
              <a:t> and Kahn, 2020).</a:t>
            </a:r>
          </a:p>
          <a:p>
            <a:endParaRPr lang="en-CA" dirty="0"/>
          </a:p>
          <a:p>
            <a:r>
              <a:rPr lang="en-CA" dirty="0"/>
              <a:t>Orders for robots rose by 20 percent in Q1 2020 in North America (Lee, 2021).</a:t>
            </a:r>
          </a:p>
          <a:p>
            <a:endParaRPr lang="en-CA" dirty="0"/>
          </a:p>
          <a:p>
            <a:r>
              <a:rPr lang="en-CA" dirty="0"/>
              <a:t>This study uses microdata from Statistics </a:t>
            </a:r>
          </a:p>
          <a:p>
            <a:r>
              <a:rPr lang="en-CA" dirty="0"/>
              <a:t>Canada’s Labour Force Survey to analyze: </a:t>
            </a:r>
          </a:p>
          <a:p>
            <a:r>
              <a:rPr lang="en-CA" dirty="0"/>
              <a:t>1) how union membership affected employment during the pandemic, and</a:t>
            </a:r>
          </a:p>
          <a:p>
            <a:r>
              <a:rPr lang="en-CA" dirty="0"/>
              <a:t>2) whether the effects of unionization were stronger in industries facing increased technological disruption. </a:t>
            </a:r>
          </a:p>
        </p:txBody>
      </p:sp>
      <p:graphicFrame>
        <p:nvGraphicFramePr>
          <p:cNvPr id="7" name="Chart 6">
            <a:extLst>
              <a:ext uri="{FF2B5EF4-FFF2-40B4-BE49-F238E27FC236}">
                <a16:creationId xmlns:a16="http://schemas.microsoft.com/office/drawing/2014/main" id="{7090AEA7-2781-C84D-F5E2-B29DF53C6EC1}"/>
              </a:ext>
            </a:extLst>
          </p:cNvPr>
          <p:cNvGraphicFramePr>
            <a:graphicFrameLocks/>
          </p:cNvGraphicFramePr>
          <p:nvPr>
            <p:extLst>
              <p:ext uri="{D42A27DB-BD31-4B8C-83A1-F6EECF244321}">
                <p14:modId xmlns:p14="http://schemas.microsoft.com/office/powerpoint/2010/main" val="2445323027"/>
              </p:ext>
            </p:extLst>
          </p:nvPr>
        </p:nvGraphicFramePr>
        <p:xfrm>
          <a:off x="91940" y="752806"/>
          <a:ext cx="7680460" cy="5355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8214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D4292C-4942-58BE-1D9A-BD55DD82B2CE}"/>
              </a:ext>
            </a:extLst>
          </p:cNvPr>
          <p:cNvSpPr txBox="1"/>
          <p:nvPr/>
        </p:nvSpPr>
        <p:spPr>
          <a:xfrm>
            <a:off x="0" y="0"/>
            <a:ext cx="11215396" cy="584775"/>
          </a:xfrm>
          <a:prstGeom prst="rect">
            <a:avLst/>
          </a:prstGeom>
          <a:noFill/>
        </p:spPr>
        <p:txBody>
          <a:bodyPr wrap="square" rtlCol="0">
            <a:spAutoFit/>
          </a:bodyPr>
          <a:lstStyle/>
          <a:p>
            <a:r>
              <a:rPr lang="en-CA" sz="3200" b="1" dirty="0"/>
              <a:t>Estimating Equation: Difference-in-Differences Model</a:t>
            </a:r>
            <a:endParaRPr lang="en-CA" b="1" dirty="0"/>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EB19DCE-CC8B-6A67-F24B-98CA3098FEB7}"/>
                  </a:ext>
                </a:extLst>
              </p:cNvPr>
              <p:cNvSpPr txBox="1"/>
              <p:nvPr/>
            </p:nvSpPr>
            <p:spPr>
              <a:xfrm>
                <a:off x="1842303" y="2635263"/>
                <a:ext cx="8507394" cy="47994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800" i="1" smtClean="0">
                              <a:latin typeface="Cambria Math" panose="02040503050406030204" pitchFamily="18" charset="0"/>
                            </a:rPr>
                          </m:ctrlPr>
                        </m:sSubPr>
                        <m:e>
                          <m:r>
                            <a:rPr lang="en-CA" sz="2800" b="0" i="1" smtClean="0">
                              <a:latin typeface="Cambria Math" panose="02040503050406030204" pitchFamily="18" charset="0"/>
                            </a:rPr>
                            <m:t>𝐸</m:t>
                          </m:r>
                        </m:e>
                        <m:sub>
                          <m:r>
                            <a:rPr lang="en-CA" sz="2800" b="0" i="1" smtClean="0">
                              <a:latin typeface="Cambria Math" panose="02040503050406030204" pitchFamily="18" charset="0"/>
                            </a:rPr>
                            <m:t>𝑖</m:t>
                          </m:r>
                          <m:r>
                            <a:rPr lang="en-CA" sz="2800" b="0" i="1" smtClean="0">
                              <a:latin typeface="Cambria Math" panose="02040503050406030204" pitchFamily="18" charset="0"/>
                            </a:rPr>
                            <m:t>,</m:t>
                          </m:r>
                          <m:r>
                            <a:rPr lang="en-CA" sz="2800" b="0" i="1" smtClean="0">
                              <a:latin typeface="Cambria Math" panose="02040503050406030204" pitchFamily="18" charset="0"/>
                            </a:rPr>
                            <m:t>𝑗</m:t>
                          </m:r>
                          <m:r>
                            <a:rPr lang="en-CA" sz="2800" b="0" i="1" smtClean="0">
                              <a:latin typeface="Cambria Math" panose="02040503050406030204" pitchFamily="18" charset="0"/>
                            </a:rPr>
                            <m:t>,</m:t>
                          </m:r>
                          <m:r>
                            <a:rPr lang="en-CA" sz="2800" b="0" i="1" smtClean="0">
                              <a:latin typeface="Cambria Math" panose="02040503050406030204" pitchFamily="18" charset="0"/>
                            </a:rPr>
                            <m:t>𝑡</m:t>
                          </m:r>
                        </m:sub>
                      </m:sSub>
                      <m:r>
                        <a:rPr lang="en-CA" sz="2800" b="0" i="1" smtClean="0">
                          <a:latin typeface="Cambria Math" panose="02040503050406030204" pitchFamily="18" charset="0"/>
                        </a:rPr>
                        <m:t>=</m:t>
                      </m:r>
                      <m:sSub>
                        <m:sSubPr>
                          <m:ctrlPr>
                            <a:rPr lang="en-CA" sz="2800" b="0" i="1" smtClean="0">
                              <a:latin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𝛽</m:t>
                          </m:r>
                        </m:e>
                        <m:sub>
                          <m:r>
                            <a:rPr lang="en-CA" sz="2800" b="0" i="1" smtClean="0">
                              <a:latin typeface="Cambria Math" panose="02040503050406030204" pitchFamily="18" charset="0"/>
                            </a:rPr>
                            <m:t>0</m:t>
                          </m:r>
                        </m:sub>
                      </m:sSub>
                      <m:r>
                        <a:rPr lang="en-CA" sz="2800" b="0" i="1" smtClean="0">
                          <a:latin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𝛿</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𝐷𝐷</m:t>
                          </m:r>
                        </m:e>
                        <m:sub>
                          <m:r>
                            <a:rPr lang="en-CA" sz="2800" b="0" i="1" smtClean="0">
                              <a:latin typeface="Cambria Math" panose="02040503050406030204" pitchFamily="18" charset="0"/>
                              <a:ea typeface="Cambria Math" panose="02040503050406030204" pitchFamily="18" charset="0"/>
                            </a:rPr>
                            <m:t>𝑖</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𝑗</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𝑡</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m:rPr>
                              <m:sty m:val="p"/>
                            </m:rPr>
                            <a:rPr lang="el-GR" sz="2800" b="0" i="1" smtClean="0">
                              <a:latin typeface="Cambria Math" panose="02040503050406030204" pitchFamily="18" charset="0"/>
                              <a:ea typeface="Cambria Math" panose="02040503050406030204" pitchFamily="18" charset="0"/>
                            </a:rPr>
                            <m:t>λ</m:t>
                          </m:r>
                        </m:e>
                        <m:sub>
                          <m:r>
                            <a:rPr lang="en-CA" sz="2800" b="0" i="1" smtClean="0">
                              <a:latin typeface="Cambria Math" panose="02040503050406030204" pitchFamily="18" charset="0"/>
                              <a:ea typeface="Cambria Math" panose="02040503050406030204" pitchFamily="18" charset="0"/>
                            </a:rPr>
                            <m:t>𝑡</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𝛾</m:t>
                          </m:r>
                        </m:e>
                        <m:sub>
                          <m:r>
                            <a:rPr lang="en-CA" sz="2800" b="0" i="1" smtClean="0">
                              <a:latin typeface="Cambria Math" panose="02040503050406030204" pitchFamily="18" charset="0"/>
                              <a:ea typeface="Cambria Math" panose="02040503050406030204" pitchFamily="18" charset="0"/>
                            </a:rPr>
                            <m:t>0,</m:t>
                          </m:r>
                          <m:r>
                            <a:rPr lang="en-CA" sz="2800" b="0" i="1" smtClean="0">
                              <a:latin typeface="Cambria Math" panose="02040503050406030204" pitchFamily="18" charset="0"/>
                              <a:ea typeface="Cambria Math" panose="02040503050406030204" pitchFamily="18" charset="0"/>
                            </a:rPr>
                            <m:t>𝑗</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𝛾</m:t>
                          </m:r>
                        </m:e>
                        <m:sub>
                          <m:r>
                            <a:rPr lang="en-CA" sz="2800" b="0" i="1" smtClean="0">
                              <a:latin typeface="Cambria Math" panose="02040503050406030204" pitchFamily="18" charset="0"/>
                              <a:ea typeface="Cambria Math" panose="02040503050406030204" pitchFamily="18" charset="0"/>
                            </a:rPr>
                            <m:t>0,</m:t>
                          </m:r>
                          <m:r>
                            <a:rPr lang="en-CA" sz="2800" b="0" i="1" smtClean="0">
                              <a:latin typeface="Cambria Math" panose="02040503050406030204" pitchFamily="18" charset="0"/>
                              <a:ea typeface="Cambria Math" panose="02040503050406030204" pitchFamily="18" charset="0"/>
                            </a:rPr>
                            <m:t>𝑗</m:t>
                          </m:r>
                        </m:sub>
                      </m:sSub>
                      <m:r>
                        <a:rPr lang="en-CA" sz="2800" b="0" i="1" smtClean="0">
                          <a:latin typeface="Cambria Math" panose="02040503050406030204" pitchFamily="18" charset="0"/>
                          <a:ea typeface="Cambria Math" panose="02040503050406030204" pitchFamily="18" charset="0"/>
                        </a:rPr>
                        <m:t>𝑡</m:t>
                      </m:r>
                      <m:r>
                        <a:rPr lang="en-CA" sz="2800" b="0" i="1" smtClean="0">
                          <a:latin typeface="Cambria Math" panose="02040503050406030204" pitchFamily="18" charset="0"/>
                          <a:ea typeface="Cambria Math" panose="02040503050406030204" pitchFamily="18" charset="0"/>
                        </a:rPr>
                        <m:t>+</m:t>
                      </m:r>
                      <m:sSubSup>
                        <m:sSubSupPr>
                          <m:ctrlPr>
                            <a:rPr lang="en-CA" sz="2800" b="0" i="1" smtClean="0">
                              <a:latin typeface="Cambria Math" panose="02040503050406030204" pitchFamily="18" charset="0"/>
                              <a:ea typeface="Cambria Math" panose="02040503050406030204" pitchFamily="18" charset="0"/>
                            </a:rPr>
                          </m:ctrlPr>
                        </m:sSubSupPr>
                        <m:e>
                          <m:r>
                            <a:rPr lang="en-CA" sz="2800" b="0" i="1" smtClean="0">
                              <a:latin typeface="Cambria Math" panose="02040503050406030204" pitchFamily="18" charset="0"/>
                              <a:ea typeface="Cambria Math" panose="02040503050406030204" pitchFamily="18" charset="0"/>
                            </a:rPr>
                            <m:t>𝑋</m:t>
                          </m:r>
                        </m:e>
                        <m:sub>
                          <m:r>
                            <a:rPr lang="en-CA" sz="2800" b="0" i="1" smtClean="0">
                              <a:latin typeface="Cambria Math" panose="02040503050406030204" pitchFamily="18" charset="0"/>
                              <a:ea typeface="Cambria Math" panose="02040503050406030204" pitchFamily="18" charset="0"/>
                            </a:rPr>
                            <m:t>𝑖</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𝑗</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𝑡</m:t>
                          </m:r>
                        </m:sub>
                        <m:sup>
                          <m:r>
                            <a:rPr lang="en-CA" sz="2800" b="0" i="1" smtClean="0">
                              <a:latin typeface="Cambria Math" panose="02040503050406030204" pitchFamily="18" charset="0"/>
                              <a:ea typeface="Cambria Math" panose="02040503050406030204" pitchFamily="18" charset="0"/>
                            </a:rPr>
                            <m:t>′</m:t>
                          </m:r>
                        </m:sup>
                      </m:sSubSup>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𝛽</m:t>
                          </m:r>
                        </m:e>
                        <m:sub>
                          <m:r>
                            <a:rPr lang="en-CA" sz="2800" b="0" i="1" smtClean="0">
                              <a:latin typeface="Cambria Math" panose="02040503050406030204" pitchFamily="18" charset="0"/>
                              <a:ea typeface="Cambria Math" panose="02040503050406030204" pitchFamily="18" charset="0"/>
                            </a:rPr>
                            <m:t>𝑡</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𝜀</m:t>
                          </m:r>
                        </m:e>
                        <m:sub>
                          <m:r>
                            <a:rPr lang="en-CA" sz="2800" b="0" i="1" smtClean="0">
                              <a:latin typeface="Cambria Math" panose="02040503050406030204" pitchFamily="18" charset="0"/>
                              <a:ea typeface="Cambria Math" panose="02040503050406030204" pitchFamily="18" charset="0"/>
                            </a:rPr>
                            <m:t>𝑖</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𝑗</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𝑡</m:t>
                          </m:r>
                        </m:sub>
                      </m:sSub>
                    </m:oMath>
                  </m:oMathPara>
                </a14:m>
                <a:endParaRPr lang="en-CA" sz="2800" dirty="0"/>
              </a:p>
            </p:txBody>
          </p:sp>
        </mc:Choice>
        <mc:Fallback xmlns="">
          <p:sp>
            <p:nvSpPr>
              <p:cNvPr id="3" name="TextBox 2">
                <a:extLst>
                  <a:ext uri="{FF2B5EF4-FFF2-40B4-BE49-F238E27FC236}">
                    <a16:creationId xmlns:a16="http://schemas.microsoft.com/office/drawing/2014/main" id="{DEB19DCE-CC8B-6A67-F24B-98CA3098FEB7}"/>
                  </a:ext>
                </a:extLst>
              </p:cNvPr>
              <p:cNvSpPr txBox="1">
                <a:spLocks noRot="1" noChangeAspect="1" noMove="1" noResize="1" noEditPoints="1" noAdjustHandles="1" noChangeArrowheads="1" noChangeShapeType="1" noTextEdit="1"/>
              </p:cNvSpPr>
              <p:nvPr/>
            </p:nvSpPr>
            <p:spPr>
              <a:xfrm>
                <a:off x="1842303" y="2635263"/>
                <a:ext cx="8507394" cy="479940"/>
              </a:xfrm>
              <a:prstGeom prst="rect">
                <a:avLst/>
              </a:prstGeom>
              <a:blipFill>
                <a:blip r:embed="rId3"/>
                <a:stretch>
                  <a:fillRect/>
                </a:stretch>
              </a:blipFill>
            </p:spPr>
            <p:txBody>
              <a:bodyPr/>
              <a:lstStyle/>
              <a:p>
                <a:r>
                  <a:rPr lang="en-CA">
                    <a:noFill/>
                  </a:rPr>
                  <a:t> </a:t>
                </a:r>
              </a:p>
            </p:txBody>
          </p:sp>
        </mc:Fallback>
      </mc:AlternateContent>
      <p:sp>
        <p:nvSpPr>
          <p:cNvPr id="4" name="TextBox 3">
            <a:extLst>
              <a:ext uri="{FF2B5EF4-FFF2-40B4-BE49-F238E27FC236}">
                <a16:creationId xmlns:a16="http://schemas.microsoft.com/office/drawing/2014/main" id="{2189CAE2-3D79-9B2B-BA9E-F0F1EFFFDDF5}"/>
              </a:ext>
            </a:extLst>
          </p:cNvPr>
          <p:cNvSpPr txBox="1"/>
          <p:nvPr/>
        </p:nvSpPr>
        <p:spPr>
          <a:xfrm>
            <a:off x="304306" y="3974841"/>
            <a:ext cx="3618724" cy="2308324"/>
          </a:xfrm>
          <a:prstGeom prst="rect">
            <a:avLst/>
          </a:prstGeom>
          <a:solidFill>
            <a:schemeClr val="accent4">
              <a:lumMod val="40000"/>
              <a:lumOff val="60000"/>
            </a:schemeClr>
          </a:solidFill>
          <a:ln>
            <a:solidFill>
              <a:schemeClr val="tx1"/>
            </a:solidFill>
          </a:ln>
        </p:spPr>
        <p:txBody>
          <a:bodyPr wrap="square" rtlCol="0">
            <a:spAutoFit/>
          </a:bodyPr>
          <a:lstStyle/>
          <a:p>
            <a:r>
              <a:rPr lang="en-CA" b="1" u="sng" dirty="0"/>
              <a:t>2. Difference-in-difference term.</a:t>
            </a:r>
          </a:p>
          <a:p>
            <a:endParaRPr lang="en-CA" b="1" u="sng" dirty="0"/>
          </a:p>
          <a:p>
            <a:r>
              <a:rPr lang="en-CA" dirty="0"/>
              <a:t>=1 if </a:t>
            </a:r>
          </a:p>
          <a:p>
            <a:pPr marL="342900" indent="-342900">
              <a:buAutoNum type="arabicParenR"/>
            </a:pPr>
            <a:r>
              <a:rPr lang="en-CA" dirty="0"/>
              <a:t>the individual is a union member or is covered by a collective agreement AND</a:t>
            </a:r>
          </a:p>
          <a:p>
            <a:pPr marL="342900" indent="-342900">
              <a:buAutoNum type="arabicParenR"/>
            </a:pPr>
            <a:r>
              <a:rPr lang="en-CA" dirty="0"/>
              <a:t>was surveyed in March 2020 or later</a:t>
            </a:r>
          </a:p>
        </p:txBody>
      </p:sp>
      <p:sp>
        <p:nvSpPr>
          <p:cNvPr id="5" name="TextBox 4">
            <a:extLst>
              <a:ext uri="{FF2B5EF4-FFF2-40B4-BE49-F238E27FC236}">
                <a16:creationId xmlns:a16="http://schemas.microsoft.com/office/drawing/2014/main" id="{A9152838-2399-D9F1-8E55-7575656C8FB0}"/>
              </a:ext>
            </a:extLst>
          </p:cNvPr>
          <p:cNvSpPr txBox="1"/>
          <p:nvPr/>
        </p:nvSpPr>
        <p:spPr>
          <a:xfrm>
            <a:off x="4077478" y="3974841"/>
            <a:ext cx="1595534" cy="646331"/>
          </a:xfrm>
          <a:prstGeom prst="rect">
            <a:avLst/>
          </a:prstGeom>
          <a:solidFill>
            <a:schemeClr val="accent4">
              <a:lumMod val="40000"/>
              <a:lumOff val="60000"/>
            </a:schemeClr>
          </a:solidFill>
          <a:ln>
            <a:solidFill>
              <a:schemeClr val="tx1"/>
            </a:solidFill>
          </a:ln>
        </p:spPr>
        <p:txBody>
          <a:bodyPr wrap="square" rtlCol="0">
            <a:spAutoFit/>
          </a:bodyPr>
          <a:lstStyle/>
          <a:p>
            <a:r>
              <a:rPr lang="en-CA" b="1" u="sng" dirty="0"/>
              <a:t>3. Month fixed effects</a:t>
            </a:r>
          </a:p>
        </p:txBody>
      </p:sp>
      <p:sp>
        <p:nvSpPr>
          <p:cNvPr id="6" name="TextBox 5">
            <a:extLst>
              <a:ext uri="{FF2B5EF4-FFF2-40B4-BE49-F238E27FC236}">
                <a16:creationId xmlns:a16="http://schemas.microsoft.com/office/drawing/2014/main" id="{50371201-B98D-FFDE-B8BB-307E8089CCC7}"/>
              </a:ext>
            </a:extLst>
          </p:cNvPr>
          <p:cNvSpPr txBox="1"/>
          <p:nvPr/>
        </p:nvSpPr>
        <p:spPr>
          <a:xfrm>
            <a:off x="5819194" y="3974840"/>
            <a:ext cx="1530220" cy="923330"/>
          </a:xfrm>
          <a:prstGeom prst="rect">
            <a:avLst/>
          </a:prstGeom>
          <a:solidFill>
            <a:schemeClr val="accent4">
              <a:lumMod val="40000"/>
              <a:lumOff val="60000"/>
            </a:schemeClr>
          </a:solidFill>
          <a:ln>
            <a:solidFill>
              <a:schemeClr val="tx1"/>
            </a:solidFill>
          </a:ln>
        </p:spPr>
        <p:txBody>
          <a:bodyPr wrap="square" rtlCol="0">
            <a:spAutoFit/>
          </a:bodyPr>
          <a:lstStyle/>
          <a:p>
            <a:r>
              <a:rPr lang="en-CA" b="1" u="sng" dirty="0"/>
              <a:t>4. Union membership fixed effects</a:t>
            </a:r>
          </a:p>
        </p:txBody>
      </p:sp>
      <p:sp>
        <p:nvSpPr>
          <p:cNvPr id="7" name="TextBox 6">
            <a:extLst>
              <a:ext uri="{FF2B5EF4-FFF2-40B4-BE49-F238E27FC236}">
                <a16:creationId xmlns:a16="http://schemas.microsoft.com/office/drawing/2014/main" id="{A2A673D5-1435-03E5-B50B-1B4D7BD9DE8B}"/>
              </a:ext>
            </a:extLst>
          </p:cNvPr>
          <p:cNvSpPr txBox="1"/>
          <p:nvPr/>
        </p:nvSpPr>
        <p:spPr>
          <a:xfrm>
            <a:off x="7495595" y="3974840"/>
            <a:ext cx="2570831" cy="1754326"/>
          </a:xfrm>
          <a:prstGeom prst="rect">
            <a:avLst/>
          </a:prstGeom>
          <a:solidFill>
            <a:schemeClr val="accent4">
              <a:lumMod val="40000"/>
              <a:lumOff val="60000"/>
            </a:schemeClr>
          </a:solidFill>
          <a:ln>
            <a:solidFill>
              <a:schemeClr val="tx1"/>
            </a:solidFill>
          </a:ln>
        </p:spPr>
        <p:txBody>
          <a:bodyPr wrap="square" rtlCol="0">
            <a:spAutoFit/>
          </a:bodyPr>
          <a:lstStyle/>
          <a:p>
            <a:r>
              <a:rPr lang="en-CA" b="1" u="sng" dirty="0"/>
              <a:t>5. Union membership-specific time trends</a:t>
            </a:r>
          </a:p>
          <a:p>
            <a:endParaRPr lang="en-CA" dirty="0"/>
          </a:p>
          <a:p>
            <a:r>
              <a:rPr lang="en-CA" dirty="0"/>
              <a:t>Relaxes the common trends</a:t>
            </a:r>
          </a:p>
          <a:p>
            <a:r>
              <a:rPr lang="en-CA" dirty="0"/>
              <a:t>assumption</a:t>
            </a:r>
          </a:p>
        </p:txBody>
      </p:sp>
      <p:sp>
        <p:nvSpPr>
          <p:cNvPr id="8" name="TextBox 7">
            <a:extLst>
              <a:ext uri="{FF2B5EF4-FFF2-40B4-BE49-F238E27FC236}">
                <a16:creationId xmlns:a16="http://schemas.microsoft.com/office/drawing/2014/main" id="{FCC16E6A-2E47-3078-2219-2FCC3611F1C1}"/>
              </a:ext>
            </a:extLst>
          </p:cNvPr>
          <p:cNvSpPr txBox="1"/>
          <p:nvPr/>
        </p:nvSpPr>
        <p:spPr>
          <a:xfrm>
            <a:off x="10167098" y="3956663"/>
            <a:ext cx="1530220" cy="1477328"/>
          </a:xfrm>
          <a:prstGeom prst="rect">
            <a:avLst/>
          </a:prstGeom>
          <a:solidFill>
            <a:schemeClr val="accent4">
              <a:lumMod val="40000"/>
              <a:lumOff val="60000"/>
            </a:schemeClr>
          </a:solidFill>
          <a:ln>
            <a:solidFill>
              <a:schemeClr val="tx1"/>
            </a:solidFill>
          </a:ln>
        </p:spPr>
        <p:txBody>
          <a:bodyPr wrap="square" rtlCol="0">
            <a:spAutoFit/>
          </a:bodyPr>
          <a:lstStyle/>
          <a:p>
            <a:r>
              <a:rPr lang="en-CA" b="1" u="sng" dirty="0"/>
              <a:t>6. Covariates</a:t>
            </a:r>
          </a:p>
          <a:p>
            <a:endParaRPr lang="en-CA" b="1" u="sng" dirty="0"/>
          </a:p>
          <a:p>
            <a:pPr marL="285750" indent="-285750">
              <a:buFont typeface="Arial" panose="020B0604020202020204" pitchFamily="34" charset="0"/>
              <a:buChar char="•"/>
            </a:pPr>
            <a:r>
              <a:rPr lang="en-CA" dirty="0"/>
              <a:t>Education</a:t>
            </a:r>
          </a:p>
          <a:p>
            <a:pPr marL="285750" indent="-285750">
              <a:buFont typeface="Arial" panose="020B0604020202020204" pitchFamily="34" charset="0"/>
              <a:buChar char="•"/>
            </a:pPr>
            <a:r>
              <a:rPr lang="en-CA" dirty="0"/>
              <a:t>Age</a:t>
            </a:r>
          </a:p>
          <a:p>
            <a:pPr marL="285750" indent="-285750">
              <a:buFont typeface="Arial" panose="020B0604020202020204" pitchFamily="34" charset="0"/>
              <a:buChar char="•"/>
            </a:pPr>
            <a:r>
              <a:rPr lang="en-CA" dirty="0"/>
              <a:t>Gender</a:t>
            </a:r>
          </a:p>
        </p:txBody>
      </p:sp>
      <p:sp>
        <p:nvSpPr>
          <p:cNvPr id="9" name="TextBox 8">
            <a:extLst>
              <a:ext uri="{FF2B5EF4-FFF2-40B4-BE49-F238E27FC236}">
                <a16:creationId xmlns:a16="http://schemas.microsoft.com/office/drawing/2014/main" id="{02186158-A6D8-ED5F-1CD5-85BE226926A2}"/>
              </a:ext>
            </a:extLst>
          </p:cNvPr>
          <p:cNvSpPr txBox="1"/>
          <p:nvPr/>
        </p:nvSpPr>
        <p:spPr>
          <a:xfrm>
            <a:off x="304306" y="915621"/>
            <a:ext cx="3437268" cy="1200329"/>
          </a:xfrm>
          <a:prstGeom prst="rect">
            <a:avLst/>
          </a:prstGeom>
          <a:solidFill>
            <a:schemeClr val="accent4">
              <a:lumMod val="40000"/>
              <a:lumOff val="60000"/>
            </a:schemeClr>
          </a:solidFill>
          <a:ln>
            <a:solidFill>
              <a:schemeClr val="tx1"/>
            </a:solidFill>
          </a:ln>
        </p:spPr>
        <p:txBody>
          <a:bodyPr wrap="square" rtlCol="0">
            <a:spAutoFit/>
          </a:bodyPr>
          <a:lstStyle/>
          <a:p>
            <a:r>
              <a:rPr lang="en-CA" b="1" u="sng" dirty="0"/>
              <a:t>1. Employment</a:t>
            </a:r>
          </a:p>
          <a:p>
            <a:endParaRPr lang="en-CA" dirty="0"/>
          </a:p>
          <a:p>
            <a:r>
              <a:rPr lang="en-CA" dirty="0"/>
              <a:t>=1 if the individual is employed and at work</a:t>
            </a:r>
          </a:p>
        </p:txBody>
      </p:sp>
      <p:sp>
        <p:nvSpPr>
          <p:cNvPr id="10" name="TextBox 9">
            <a:extLst>
              <a:ext uri="{FF2B5EF4-FFF2-40B4-BE49-F238E27FC236}">
                <a16:creationId xmlns:a16="http://schemas.microsoft.com/office/drawing/2014/main" id="{84DCCE17-9A87-A7B9-07AC-A41BB5DF1D66}"/>
              </a:ext>
            </a:extLst>
          </p:cNvPr>
          <p:cNvSpPr txBox="1"/>
          <p:nvPr/>
        </p:nvSpPr>
        <p:spPr>
          <a:xfrm>
            <a:off x="10245012" y="1185835"/>
            <a:ext cx="1530220" cy="923330"/>
          </a:xfrm>
          <a:prstGeom prst="rect">
            <a:avLst/>
          </a:prstGeom>
          <a:solidFill>
            <a:schemeClr val="accent4">
              <a:lumMod val="40000"/>
              <a:lumOff val="60000"/>
            </a:schemeClr>
          </a:solidFill>
          <a:ln>
            <a:solidFill>
              <a:schemeClr val="tx1"/>
            </a:solidFill>
          </a:ln>
        </p:spPr>
        <p:txBody>
          <a:bodyPr wrap="square" rtlCol="0">
            <a:spAutoFit/>
          </a:bodyPr>
          <a:lstStyle/>
          <a:p>
            <a:r>
              <a:rPr lang="en-CA" b="1" u="sng" dirty="0"/>
              <a:t>7. Cluster Standard Errors</a:t>
            </a:r>
          </a:p>
        </p:txBody>
      </p:sp>
      <p:cxnSp>
        <p:nvCxnSpPr>
          <p:cNvPr id="12" name="Straight Arrow Connector 11">
            <a:extLst>
              <a:ext uri="{FF2B5EF4-FFF2-40B4-BE49-F238E27FC236}">
                <a16:creationId xmlns:a16="http://schemas.microsoft.com/office/drawing/2014/main" id="{6F379F2B-255C-FCB1-8057-25029FD5D1F3}"/>
              </a:ext>
            </a:extLst>
          </p:cNvPr>
          <p:cNvCxnSpPr>
            <a:cxnSpLocks/>
          </p:cNvCxnSpPr>
          <p:nvPr/>
        </p:nvCxnSpPr>
        <p:spPr>
          <a:xfrm>
            <a:off x="2323322" y="2202024"/>
            <a:ext cx="0" cy="4332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71E42752-90D4-E3A9-007C-DBBA4A4C5815}"/>
              </a:ext>
            </a:extLst>
          </p:cNvPr>
          <p:cNvCxnSpPr/>
          <p:nvPr/>
        </p:nvCxnSpPr>
        <p:spPr>
          <a:xfrm flipV="1">
            <a:off x="3526971" y="3115203"/>
            <a:ext cx="578498" cy="7663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7C353A29-D1C5-BE7A-9E90-A867271A1B14}"/>
              </a:ext>
            </a:extLst>
          </p:cNvPr>
          <p:cNvCxnSpPr/>
          <p:nvPr/>
        </p:nvCxnSpPr>
        <p:spPr>
          <a:xfrm flipV="1">
            <a:off x="5215812" y="3115203"/>
            <a:ext cx="261257" cy="7196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3A7E2D1A-0F07-AA4B-F3A6-E781EC41D4E3}"/>
              </a:ext>
            </a:extLst>
          </p:cNvPr>
          <p:cNvCxnSpPr/>
          <p:nvPr/>
        </p:nvCxnSpPr>
        <p:spPr>
          <a:xfrm flipV="1">
            <a:off x="6344816" y="3115203"/>
            <a:ext cx="0" cy="7196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B2C61917-41B6-9ECE-D017-AF28769A6CF4}"/>
              </a:ext>
            </a:extLst>
          </p:cNvPr>
          <p:cNvCxnSpPr/>
          <p:nvPr/>
        </p:nvCxnSpPr>
        <p:spPr>
          <a:xfrm flipH="1" flipV="1">
            <a:off x="7658102" y="3191069"/>
            <a:ext cx="403547" cy="6904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6455EBBA-B881-EAF7-2FA8-0B4473A73E25}"/>
              </a:ext>
            </a:extLst>
          </p:cNvPr>
          <p:cNvCxnSpPr>
            <a:cxnSpLocks/>
          </p:cNvCxnSpPr>
          <p:nvPr/>
        </p:nvCxnSpPr>
        <p:spPr>
          <a:xfrm flipH="1" flipV="1">
            <a:off x="8780106" y="3149419"/>
            <a:ext cx="1569591" cy="6854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046190F6-7F36-754B-C743-CF33B44BD325}"/>
              </a:ext>
            </a:extLst>
          </p:cNvPr>
          <p:cNvCxnSpPr/>
          <p:nvPr/>
        </p:nvCxnSpPr>
        <p:spPr>
          <a:xfrm flipH="1">
            <a:off x="10066427" y="2202024"/>
            <a:ext cx="178585" cy="5411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697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7B75C6-DD67-8618-65C1-01146916E640}"/>
              </a:ext>
            </a:extLst>
          </p:cNvPr>
          <p:cNvSpPr txBox="1"/>
          <p:nvPr/>
        </p:nvSpPr>
        <p:spPr>
          <a:xfrm>
            <a:off x="1189314" y="5563626"/>
            <a:ext cx="1783309" cy="923330"/>
          </a:xfrm>
          <a:prstGeom prst="rect">
            <a:avLst/>
          </a:prstGeom>
          <a:noFill/>
        </p:spPr>
        <p:txBody>
          <a:bodyPr wrap="none" rtlCol="0">
            <a:spAutoFit/>
          </a:bodyPr>
          <a:lstStyle/>
          <a:p>
            <a:r>
              <a:rPr lang="en-CA" dirty="0"/>
              <a:t>High Automation</a:t>
            </a:r>
          </a:p>
          <a:p>
            <a:r>
              <a:rPr lang="en-CA" dirty="0"/>
              <a:t>Industries,</a:t>
            </a:r>
          </a:p>
          <a:p>
            <a:r>
              <a:rPr lang="en-CA" dirty="0"/>
              <a:t>+/- 4 months</a:t>
            </a:r>
          </a:p>
        </p:txBody>
      </p:sp>
      <p:sp>
        <p:nvSpPr>
          <p:cNvPr id="5" name="TextBox 4">
            <a:extLst>
              <a:ext uri="{FF2B5EF4-FFF2-40B4-BE49-F238E27FC236}">
                <a16:creationId xmlns:a16="http://schemas.microsoft.com/office/drawing/2014/main" id="{860E559E-3C42-72AF-3F9F-4454A2A908B4}"/>
              </a:ext>
            </a:extLst>
          </p:cNvPr>
          <p:cNvSpPr txBox="1"/>
          <p:nvPr/>
        </p:nvSpPr>
        <p:spPr>
          <a:xfrm>
            <a:off x="3113364" y="5563283"/>
            <a:ext cx="1739130" cy="923330"/>
          </a:xfrm>
          <a:prstGeom prst="rect">
            <a:avLst/>
          </a:prstGeom>
          <a:noFill/>
        </p:spPr>
        <p:txBody>
          <a:bodyPr wrap="none" rtlCol="0">
            <a:spAutoFit/>
          </a:bodyPr>
          <a:lstStyle/>
          <a:p>
            <a:r>
              <a:rPr lang="en-CA" dirty="0"/>
              <a:t>Low Automation</a:t>
            </a:r>
          </a:p>
          <a:p>
            <a:r>
              <a:rPr lang="en-CA" dirty="0"/>
              <a:t>Industries,</a:t>
            </a:r>
          </a:p>
          <a:p>
            <a:r>
              <a:rPr lang="en-CA" dirty="0"/>
              <a:t>+/- 4 months</a:t>
            </a:r>
          </a:p>
        </p:txBody>
      </p:sp>
      <p:sp>
        <p:nvSpPr>
          <p:cNvPr id="6" name="TextBox 5">
            <a:extLst>
              <a:ext uri="{FF2B5EF4-FFF2-40B4-BE49-F238E27FC236}">
                <a16:creationId xmlns:a16="http://schemas.microsoft.com/office/drawing/2014/main" id="{C6218D76-748E-02C1-9B4F-0D9743C48C4B}"/>
              </a:ext>
            </a:extLst>
          </p:cNvPr>
          <p:cNvSpPr txBox="1"/>
          <p:nvPr/>
        </p:nvSpPr>
        <p:spPr>
          <a:xfrm>
            <a:off x="4993235" y="5562596"/>
            <a:ext cx="1783309" cy="923330"/>
          </a:xfrm>
          <a:prstGeom prst="rect">
            <a:avLst/>
          </a:prstGeom>
          <a:noFill/>
        </p:spPr>
        <p:txBody>
          <a:bodyPr wrap="none" rtlCol="0">
            <a:spAutoFit/>
          </a:bodyPr>
          <a:lstStyle/>
          <a:p>
            <a:r>
              <a:rPr lang="en-CA" dirty="0"/>
              <a:t>High Automation</a:t>
            </a:r>
          </a:p>
          <a:p>
            <a:r>
              <a:rPr lang="en-CA" dirty="0"/>
              <a:t>Industries,</a:t>
            </a:r>
          </a:p>
          <a:p>
            <a:r>
              <a:rPr lang="en-CA" dirty="0"/>
              <a:t>+/- 2 months</a:t>
            </a:r>
          </a:p>
        </p:txBody>
      </p:sp>
      <p:sp>
        <p:nvSpPr>
          <p:cNvPr id="7" name="TextBox 6">
            <a:extLst>
              <a:ext uri="{FF2B5EF4-FFF2-40B4-BE49-F238E27FC236}">
                <a16:creationId xmlns:a16="http://schemas.microsoft.com/office/drawing/2014/main" id="{35C9B5E3-1AB6-5280-44DE-3AE5FA9D1DFD}"/>
              </a:ext>
            </a:extLst>
          </p:cNvPr>
          <p:cNvSpPr txBox="1"/>
          <p:nvPr/>
        </p:nvSpPr>
        <p:spPr>
          <a:xfrm>
            <a:off x="6917285" y="5585387"/>
            <a:ext cx="1739130" cy="923330"/>
          </a:xfrm>
          <a:prstGeom prst="rect">
            <a:avLst/>
          </a:prstGeom>
          <a:noFill/>
        </p:spPr>
        <p:txBody>
          <a:bodyPr wrap="none" rtlCol="0">
            <a:spAutoFit/>
          </a:bodyPr>
          <a:lstStyle/>
          <a:p>
            <a:r>
              <a:rPr lang="en-CA" dirty="0"/>
              <a:t>Low Automation</a:t>
            </a:r>
          </a:p>
          <a:p>
            <a:r>
              <a:rPr lang="en-CA" dirty="0"/>
              <a:t>Industries,</a:t>
            </a:r>
          </a:p>
          <a:p>
            <a:r>
              <a:rPr lang="en-CA" dirty="0"/>
              <a:t>+/- 2 months</a:t>
            </a:r>
          </a:p>
        </p:txBody>
      </p:sp>
      <p:sp>
        <p:nvSpPr>
          <p:cNvPr id="8" name="TextBox 7">
            <a:extLst>
              <a:ext uri="{FF2B5EF4-FFF2-40B4-BE49-F238E27FC236}">
                <a16:creationId xmlns:a16="http://schemas.microsoft.com/office/drawing/2014/main" id="{C54CACA8-2CDF-58C9-E7FC-ADC26BB60296}"/>
              </a:ext>
            </a:extLst>
          </p:cNvPr>
          <p:cNvSpPr txBox="1"/>
          <p:nvPr/>
        </p:nvSpPr>
        <p:spPr>
          <a:xfrm>
            <a:off x="0" y="0"/>
            <a:ext cx="11215396" cy="584775"/>
          </a:xfrm>
          <a:prstGeom prst="rect">
            <a:avLst/>
          </a:prstGeom>
          <a:noFill/>
        </p:spPr>
        <p:txBody>
          <a:bodyPr wrap="square" rtlCol="0">
            <a:spAutoFit/>
          </a:bodyPr>
          <a:lstStyle/>
          <a:p>
            <a:r>
              <a:rPr lang="en-CA" sz="3200" b="1" dirty="0"/>
              <a:t>Diff-in-Diff Results: Employment by Industry Type</a:t>
            </a:r>
            <a:endParaRPr lang="en-CA" b="1" dirty="0"/>
          </a:p>
        </p:txBody>
      </p:sp>
      <p:graphicFrame>
        <p:nvGraphicFramePr>
          <p:cNvPr id="9" name="Chart 8">
            <a:extLst>
              <a:ext uri="{FF2B5EF4-FFF2-40B4-BE49-F238E27FC236}">
                <a16:creationId xmlns:a16="http://schemas.microsoft.com/office/drawing/2014/main" id="{02FB8C70-07C5-B327-CA7B-9D3D664FEC93}"/>
              </a:ext>
            </a:extLst>
          </p:cNvPr>
          <p:cNvGraphicFramePr>
            <a:graphicFrameLocks/>
          </p:cNvGraphicFramePr>
          <p:nvPr>
            <p:extLst>
              <p:ext uri="{D42A27DB-BD31-4B8C-83A1-F6EECF244321}">
                <p14:modId xmlns:p14="http://schemas.microsoft.com/office/powerpoint/2010/main" val="3257077752"/>
              </p:ext>
            </p:extLst>
          </p:nvPr>
        </p:nvGraphicFramePr>
        <p:xfrm>
          <a:off x="76201" y="626282"/>
          <a:ext cx="8647922" cy="479685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a:extLst>
              <a:ext uri="{FF2B5EF4-FFF2-40B4-BE49-F238E27FC236}">
                <a16:creationId xmlns:a16="http://schemas.microsoft.com/office/drawing/2014/main" id="{B75405B5-3FEE-3D87-4FC7-E9CDE4D2B1D1}"/>
              </a:ext>
            </a:extLst>
          </p:cNvPr>
          <p:cNvCxnSpPr/>
          <p:nvPr/>
        </p:nvCxnSpPr>
        <p:spPr>
          <a:xfrm>
            <a:off x="577397" y="5248275"/>
            <a:ext cx="7920000"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8717F680-BC9B-0ED9-41E5-722F05F6FB56}"/>
              </a:ext>
            </a:extLst>
          </p:cNvPr>
          <p:cNvSpPr txBox="1"/>
          <p:nvPr/>
        </p:nvSpPr>
        <p:spPr>
          <a:xfrm>
            <a:off x="8826759" y="1324948"/>
            <a:ext cx="3289041" cy="3416320"/>
          </a:xfrm>
          <a:prstGeom prst="rect">
            <a:avLst/>
          </a:prstGeom>
          <a:noFill/>
        </p:spPr>
        <p:txBody>
          <a:bodyPr wrap="square" rtlCol="0">
            <a:spAutoFit/>
          </a:bodyPr>
          <a:lstStyle/>
          <a:p>
            <a:r>
              <a:rPr lang="en-CA" dirty="0"/>
              <a:t>Unionization had roughly the same effect for workers in both high- and low-automation industries when using the full sample.</a:t>
            </a:r>
          </a:p>
          <a:p>
            <a:endParaRPr lang="en-CA" dirty="0"/>
          </a:p>
          <a:p>
            <a:r>
              <a:rPr lang="en-CA" dirty="0"/>
              <a:t>However, unionization was more effective in maintaining employment in high-automation industries when restricting the sample to data from January to April 2020.</a:t>
            </a:r>
          </a:p>
        </p:txBody>
      </p:sp>
      <p:sp>
        <p:nvSpPr>
          <p:cNvPr id="13" name="TextBox 12">
            <a:extLst>
              <a:ext uri="{FF2B5EF4-FFF2-40B4-BE49-F238E27FC236}">
                <a16:creationId xmlns:a16="http://schemas.microsoft.com/office/drawing/2014/main" id="{50F9D813-EDA0-D695-0C3C-AB2714040325}"/>
              </a:ext>
            </a:extLst>
          </p:cNvPr>
          <p:cNvSpPr txBox="1"/>
          <p:nvPr/>
        </p:nvSpPr>
        <p:spPr>
          <a:xfrm>
            <a:off x="1330055" y="3498980"/>
            <a:ext cx="1056700" cy="369332"/>
          </a:xfrm>
          <a:prstGeom prst="rect">
            <a:avLst/>
          </a:prstGeom>
          <a:noFill/>
        </p:spPr>
        <p:txBody>
          <a:bodyPr wrap="none" rtlCol="0">
            <a:spAutoFit/>
          </a:bodyPr>
          <a:lstStyle/>
          <a:p>
            <a:r>
              <a:rPr lang="en-CA" dirty="0"/>
              <a:t>0.088***</a:t>
            </a:r>
          </a:p>
        </p:txBody>
      </p:sp>
      <p:sp>
        <p:nvSpPr>
          <p:cNvPr id="14" name="TextBox 13">
            <a:extLst>
              <a:ext uri="{FF2B5EF4-FFF2-40B4-BE49-F238E27FC236}">
                <a16:creationId xmlns:a16="http://schemas.microsoft.com/office/drawing/2014/main" id="{156B4A56-D370-0C40-7901-62278C6F14DB}"/>
              </a:ext>
            </a:extLst>
          </p:cNvPr>
          <p:cNvSpPr txBox="1"/>
          <p:nvPr/>
        </p:nvSpPr>
        <p:spPr>
          <a:xfrm>
            <a:off x="3113364" y="3375736"/>
            <a:ext cx="1056700" cy="369332"/>
          </a:xfrm>
          <a:prstGeom prst="rect">
            <a:avLst/>
          </a:prstGeom>
          <a:noFill/>
        </p:spPr>
        <p:txBody>
          <a:bodyPr wrap="none" rtlCol="0">
            <a:spAutoFit/>
          </a:bodyPr>
          <a:lstStyle/>
          <a:p>
            <a:r>
              <a:rPr lang="en-CA" dirty="0"/>
              <a:t>0.095***</a:t>
            </a:r>
          </a:p>
        </p:txBody>
      </p:sp>
    </p:spTree>
    <p:extLst>
      <p:ext uri="{BB962C8B-B14F-4D97-AF65-F5344CB8AC3E}">
        <p14:creationId xmlns:p14="http://schemas.microsoft.com/office/powerpoint/2010/main" val="4193525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1C29C0-CE45-A90D-55D4-19AEB606A6A2}"/>
              </a:ext>
            </a:extLst>
          </p:cNvPr>
          <p:cNvSpPr txBox="1"/>
          <p:nvPr/>
        </p:nvSpPr>
        <p:spPr>
          <a:xfrm>
            <a:off x="0" y="0"/>
            <a:ext cx="11215396" cy="584775"/>
          </a:xfrm>
          <a:prstGeom prst="rect">
            <a:avLst/>
          </a:prstGeom>
          <a:noFill/>
        </p:spPr>
        <p:txBody>
          <a:bodyPr wrap="square" rtlCol="0">
            <a:spAutoFit/>
          </a:bodyPr>
          <a:lstStyle/>
          <a:p>
            <a:r>
              <a:rPr lang="en-CA" sz="3200" b="1" dirty="0"/>
              <a:t>Estimating Equation: Triple Difference Model</a:t>
            </a:r>
            <a:endParaRPr lang="en-CA" b="1" dirty="0"/>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203989E-9575-93DE-FFB6-FFD0987B2676}"/>
                  </a:ext>
                </a:extLst>
              </p:cNvPr>
              <p:cNvSpPr txBox="1"/>
              <p:nvPr/>
            </p:nvSpPr>
            <p:spPr>
              <a:xfrm>
                <a:off x="0" y="2765891"/>
                <a:ext cx="12166536" cy="47994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CA" sz="2800" i="1" smtClean="0">
                              <a:latin typeface="Cambria Math" panose="02040503050406030204" pitchFamily="18" charset="0"/>
                            </a:rPr>
                          </m:ctrlPr>
                        </m:sSubPr>
                        <m:e>
                          <m:r>
                            <a:rPr lang="en-CA" sz="2800" b="0" i="1" smtClean="0">
                              <a:latin typeface="Cambria Math" panose="02040503050406030204" pitchFamily="18" charset="0"/>
                            </a:rPr>
                            <m:t>𝐸</m:t>
                          </m:r>
                        </m:e>
                        <m:sub>
                          <m:r>
                            <a:rPr lang="en-CA" sz="2800" b="0" i="1" smtClean="0">
                              <a:latin typeface="Cambria Math" panose="02040503050406030204" pitchFamily="18" charset="0"/>
                            </a:rPr>
                            <m:t>𝑖</m:t>
                          </m:r>
                          <m:r>
                            <a:rPr lang="en-CA" sz="2800" b="0" i="1" smtClean="0">
                              <a:latin typeface="Cambria Math" panose="02040503050406030204" pitchFamily="18" charset="0"/>
                            </a:rPr>
                            <m:t>,</m:t>
                          </m:r>
                          <m:r>
                            <a:rPr lang="en-CA" sz="2800" b="0" i="1" smtClean="0">
                              <a:latin typeface="Cambria Math" panose="02040503050406030204" pitchFamily="18" charset="0"/>
                            </a:rPr>
                            <m:t>𝑗</m:t>
                          </m:r>
                          <m:r>
                            <a:rPr lang="en-CA" sz="2800" b="0" i="1" smtClean="0">
                              <a:latin typeface="Cambria Math" panose="02040503050406030204" pitchFamily="18" charset="0"/>
                            </a:rPr>
                            <m:t>,</m:t>
                          </m:r>
                          <m:r>
                            <a:rPr lang="en-CA" sz="2800" b="0" i="1" smtClean="0">
                              <a:latin typeface="Cambria Math" panose="02040503050406030204" pitchFamily="18" charset="0"/>
                            </a:rPr>
                            <m:t>𝑡</m:t>
                          </m:r>
                        </m:sub>
                      </m:sSub>
                      <m:r>
                        <a:rPr lang="en-CA" sz="2800" b="0" i="1" smtClean="0">
                          <a:latin typeface="Cambria Math" panose="02040503050406030204" pitchFamily="18" charset="0"/>
                        </a:rPr>
                        <m:t>=</m:t>
                      </m:r>
                      <m:sSub>
                        <m:sSubPr>
                          <m:ctrlPr>
                            <a:rPr lang="en-CA" sz="2800" b="0" i="1" smtClean="0">
                              <a:latin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𝛽</m:t>
                          </m:r>
                        </m:e>
                        <m:sub>
                          <m:r>
                            <a:rPr lang="en-CA" sz="2800" b="0" i="1" smtClean="0">
                              <a:latin typeface="Cambria Math" panose="02040503050406030204" pitchFamily="18" charset="0"/>
                            </a:rPr>
                            <m:t>0</m:t>
                          </m:r>
                        </m:sub>
                      </m:sSub>
                      <m:r>
                        <a:rPr lang="en-CA" sz="2800" b="0" i="1" smtClean="0">
                          <a:latin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𝛿</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𝐷𝐷𝐷</m:t>
                          </m:r>
                        </m:e>
                        <m:sub>
                          <m:r>
                            <a:rPr lang="en-CA" sz="2800" b="0" i="1" smtClean="0">
                              <a:latin typeface="Cambria Math" panose="02040503050406030204" pitchFamily="18" charset="0"/>
                              <a:ea typeface="Cambria Math" panose="02040503050406030204" pitchFamily="18" charset="0"/>
                            </a:rPr>
                            <m:t>𝑖</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𝑗</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𝑡</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m:rPr>
                              <m:sty m:val="p"/>
                            </m:rPr>
                            <a:rPr lang="el-GR" sz="2800" b="0" i="1" smtClean="0">
                              <a:latin typeface="Cambria Math" panose="02040503050406030204" pitchFamily="18" charset="0"/>
                              <a:ea typeface="Cambria Math" panose="02040503050406030204" pitchFamily="18" charset="0"/>
                            </a:rPr>
                            <m:t>λ</m:t>
                          </m:r>
                        </m:e>
                        <m:sub>
                          <m:r>
                            <a:rPr lang="en-CA" sz="2800" b="0" i="1" smtClean="0">
                              <a:latin typeface="Cambria Math" panose="02040503050406030204" pitchFamily="18" charset="0"/>
                              <a:ea typeface="Cambria Math" panose="02040503050406030204" pitchFamily="18" charset="0"/>
                            </a:rPr>
                            <m:t>𝑡</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𝛾</m:t>
                          </m:r>
                        </m:e>
                        <m:sub>
                          <m:r>
                            <a:rPr lang="en-CA" sz="2800" b="0" i="1" smtClean="0">
                              <a:latin typeface="Cambria Math" panose="02040503050406030204" pitchFamily="18" charset="0"/>
                              <a:ea typeface="Cambria Math" panose="02040503050406030204" pitchFamily="18" charset="0"/>
                            </a:rPr>
                            <m:t>0,</m:t>
                          </m:r>
                          <m:r>
                            <a:rPr lang="en-CA" sz="2800" b="0" i="1" smtClean="0">
                              <a:latin typeface="Cambria Math" panose="02040503050406030204" pitchFamily="18" charset="0"/>
                              <a:ea typeface="Cambria Math" panose="02040503050406030204" pitchFamily="18" charset="0"/>
                            </a:rPr>
                            <m:t>𝑗</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𝜌</m:t>
                          </m:r>
                        </m:e>
                        <m:sub>
                          <m:r>
                            <a:rPr lang="en-CA" sz="2800" b="0" i="1" smtClean="0">
                              <a:latin typeface="Cambria Math" panose="02040503050406030204" pitchFamily="18" charset="0"/>
                              <a:ea typeface="Cambria Math" panose="02040503050406030204" pitchFamily="18" charset="0"/>
                            </a:rPr>
                            <m:t>𝑗</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sSub>
                            <m:sSubPr>
                              <m:ctrlPr>
                                <a:rPr lang="en-CA" sz="2800" b="0" i="1" smtClean="0">
                                  <a:latin typeface="Cambria Math" panose="02040503050406030204" pitchFamily="18" charset="0"/>
                                  <a:ea typeface="Cambria Math" panose="02040503050406030204" pitchFamily="18" charset="0"/>
                                </a:rPr>
                              </m:ctrlPr>
                            </m:sSubPr>
                            <m:e>
                              <m:r>
                                <m:rPr>
                                  <m:sty m:val="p"/>
                                </m:rPr>
                                <a:rPr lang="el-GR" sz="2800" b="0" i="1" smtClean="0">
                                  <a:latin typeface="Cambria Math" panose="02040503050406030204" pitchFamily="18" charset="0"/>
                                  <a:ea typeface="Cambria Math" panose="02040503050406030204" pitchFamily="18" charset="0"/>
                                </a:rPr>
                                <m:t>λ</m:t>
                              </m:r>
                            </m:e>
                            <m:sub>
                              <m:r>
                                <a:rPr lang="en-CA" sz="2800" b="0" i="1" smtClean="0">
                                  <a:latin typeface="Cambria Math" panose="02040503050406030204" pitchFamily="18" charset="0"/>
                                  <a:ea typeface="Cambria Math" panose="02040503050406030204" pitchFamily="18" charset="0"/>
                                </a:rPr>
                                <m:t>𝑡</m:t>
                              </m:r>
                            </m:sub>
                          </m:sSub>
                          <m:r>
                            <a:rPr lang="en-CA" sz="2800" b="0" i="1" smtClean="0">
                              <a:latin typeface="Cambria Math" panose="02040503050406030204" pitchFamily="18" charset="0"/>
                              <a:ea typeface="Cambria Math" panose="02040503050406030204" pitchFamily="18" charset="0"/>
                            </a:rPr>
                            <m:t>𝛾</m:t>
                          </m:r>
                        </m:e>
                        <m:sub>
                          <m:r>
                            <a:rPr lang="en-CA" sz="2800" b="0" i="1" smtClean="0">
                              <a:latin typeface="Cambria Math" panose="02040503050406030204" pitchFamily="18" charset="0"/>
                              <a:ea typeface="Cambria Math" panose="02040503050406030204" pitchFamily="18" charset="0"/>
                            </a:rPr>
                            <m:t>0,</m:t>
                          </m:r>
                          <m:r>
                            <a:rPr lang="en-CA" sz="2800" b="0" i="1" smtClean="0">
                              <a:latin typeface="Cambria Math" panose="02040503050406030204" pitchFamily="18" charset="0"/>
                              <a:ea typeface="Cambria Math" panose="02040503050406030204" pitchFamily="18" charset="0"/>
                            </a:rPr>
                            <m:t>𝑗</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𝛾</m:t>
                          </m:r>
                        </m:e>
                        <m:sub>
                          <m:r>
                            <a:rPr lang="en-CA" sz="2800" b="0" i="1" smtClean="0">
                              <a:latin typeface="Cambria Math" panose="02040503050406030204" pitchFamily="18" charset="0"/>
                              <a:ea typeface="Cambria Math" panose="02040503050406030204" pitchFamily="18" charset="0"/>
                            </a:rPr>
                            <m:t>0,</m:t>
                          </m:r>
                          <m:r>
                            <a:rPr lang="en-CA" sz="2800" b="0" i="1" smtClean="0">
                              <a:latin typeface="Cambria Math" panose="02040503050406030204" pitchFamily="18" charset="0"/>
                              <a:ea typeface="Cambria Math" panose="02040503050406030204" pitchFamily="18" charset="0"/>
                            </a:rPr>
                            <m:t>𝑗</m:t>
                          </m:r>
                        </m:sub>
                      </m:sSub>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𝜌</m:t>
                          </m:r>
                        </m:e>
                        <m:sub>
                          <m:r>
                            <a:rPr lang="en-CA" sz="2800" b="0" i="1" smtClean="0">
                              <a:latin typeface="Cambria Math" panose="02040503050406030204" pitchFamily="18" charset="0"/>
                              <a:ea typeface="Cambria Math" panose="02040503050406030204" pitchFamily="18" charset="0"/>
                            </a:rPr>
                            <m:t>𝑗</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𝜌</m:t>
                          </m:r>
                        </m:e>
                        <m:sub>
                          <m:r>
                            <a:rPr lang="en-CA" sz="2800" b="0" i="1" smtClean="0">
                              <a:latin typeface="Cambria Math" panose="02040503050406030204" pitchFamily="18" charset="0"/>
                              <a:ea typeface="Cambria Math" panose="02040503050406030204" pitchFamily="18" charset="0"/>
                            </a:rPr>
                            <m:t>𝑗</m:t>
                          </m:r>
                        </m:sub>
                      </m:sSub>
                      <m:sSub>
                        <m:sSubPr>
                          <m:ctrlPr>
                            <a:rPr lang="en-CA" sz="2800" b="0" i="1" smtClean="0">
                              <a:latin typeface="Cambria Math" panose="02040503050406030204" pitchFamily="18" charset="0"/>
                              <a:ea typeface="Cambria Math" panose="02040503050406030204" pitchFamily="18" charset="0"/>
                            </a:rPr>
                          </m:ctrlPr>
                        </m:sSubPr>
                        <m:e>
                          <m:r>
                            <m:rPr>
                              <m:sty m:val="p"/>
                            </m:rPr>
                            <a:rPr lang="el-GR" sz="2800" b="0" i="1" smtClean="0">
                              <a:latin typeface="Cambria Math" panose="02040503050406030204" pitchFamily="18" charset="0"/>
                              <a:ea typeface="Cambria Math" panose="02040503050406030204" pitchFamily="18" charset="0"/>
                            </a:rPr>
                            <m:t>λ</m:t>
                          </m:r>
                        </m:e>
                        <m:sub>
                          <m:r>
                            <a:rPr lang="en-CA" sz="2800" b="0" i="1" smtClean="0">
                              <a:latin typeface="Cambria Math" panose="02040503050406030204" pitchFamily="18" charset="0"/>
                              <a:ea typeface="Cambria Math" panose="02040503050406030204" pitchFamily="18" charset="0"/>
                            </a:rPr>
                            <m:t>𝑡</m:t>
                          </m:r>
                        </m:sub>
                      </m:sSub>
                      <m:r>
                        <a:rPr lang="en-CA" sz="2800" b="0" i="1" smtClean="0">
                          <a:latin typeface="Cambria Math" panose="02040503050406030204" pitchFamily="18" charset="0"/>
                          <a:ea typeface="Cambria Math" panose="02040503050406030204" pitchFamily="18" charset="0"/>
                        </a:rPr>
                        <m:t>+</m:t>
                      </m:r>
                      <m:sSubSup>
                        <m:sSubSupPr>
                          <m:ctrlPr>
                            <a:rPr lang="en-CA" sz="2800" b="0" i="1" smtClean="0">
                              <a:latin typeface="Cambria Math" panose="02040503050406030204" pitchFamily="18" charset="0"/>
                              <a:ea typeface="Cambria Math" panose="02040503050406030204" pitchFamily="18" charset="0"/>
                            </a:rPr>
                          </m:ctrlPr>
                        </m:sSubSupPr>
                        <m:e>
                          <m:r>
                            <a:rPr lang="en-CA" sz="2800" b="0" i="1" smtClean="0">
                              <a:latin typeface="Cambria Math" panose="02040503050406030204" pitchFamily="18" charset="0"/>
                              <a:ea typeface="Cambria Math" panose="02040503050406030204" pitchFamily="18" charset="0"/>
                            </a:rPr>
                            <m:t>𝑋</m:t>
                          </m:r>
                        </m:e>
                        <m:sub>
                          <m:r>
                            <a:rPr lang="en-CA" sz="2800" b="0" i="1" smtClean="0">
                              <a:latin typeface="Cambria Math" panose="02040503050406030204" pitchFamily="18" charset="0"/>
                              <a:ea typeface="Cambria Math" panose="02040503050406030204" pitchFamily="18" charset="0"/>
                            </a:rPr>
                            <m:t>𝑖</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𝑗</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𝑡</m:t>
                          </m:r>
                        </m:sub>
                        <m:sup>
                          <m:r>
                            <a:rPr lang="en-CA" sz="2800" b="0" i="1" smtClean="0">
                              <a:latin typeface="Cambria Math" panose="02040503050406030204" pitchFamily="18" charset="0"/>
                              <a:ea typeface="Cambria Math" panose="02040503050406030204" pitchFamily="18" charset="0"/>
                            </a:rPr>
                            <m:t>′</m:t>
                          </m:r>
                        </m:sup>
                      </m:sSubSup>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𝛽</m:t>
                          </m:r>
                        </m:e>
                        <m:sub>
                          <m:r>
                            <a:rPr lang="en-CA" sz="2800" b="0" i="1" smtClean="0">
                              <a:latin typeface="Cambria Math" panose="02040503050406030204" pitchFamily="18" charset="0"/>
                              <a:ea typeface="Cambria Math" panose="02040503050406030204" pitchFamily="18" charset="0"/>
                            </a:rPr>
                            <m:t>1</m:t>
                          </m:r>
                        </m:sub>
                      </m:sSub>
                      <m:r>
                        <a:rPr lang="en-CA" sz="2800" b="0" i="1" smtClean="0">
                          <a:latin typeface="Cambria Math" panose="02040503050406030204" pitchFamily="18" charset="0"/>
                          <a:ea typeface="Cambria Math" panose="02040503050406030204" pitchFamily="18" charset="0"/>
                        </a:rPr>
                        <m:t>+</m:t>
                      </m:r>
                      <m:sSub>
                        <m:sSubPr>
                          <m:ctrlPr>
                            <a:rPr lang="en-CA" sz="2800" b="0" i="1" smtClean="0">
                              <a:latin typeface="Cambria Math" panose="02040503050406030204" pitchFamily="18" charset="0"/>
                              <a:ea typeface="Cambria Math" panose="02040503050406030204" pitchFamily="18" charset="0"/>
                            </a:rPr>
                          </m:ctrlPr>
                        </m:sSubPr>
                        <m:e>
                          <m:r>
                            <a:rPr lang="en-CA" sz="2800" b="0" i="1" smtClean="0">
                              <a:latin typeface="Cambria Math" panose="02040503050406030204" pitchFamily="18" charset="0"/>
                              <a:ea typeface="Cambria Math" panose="02040503050406030204" pitchFamily="18" charset="0"/>
                            </a:rPr>
                            <m:t>𝜀</m:t>
                          </m:r>
                        </m:e>
                        <m:sub>
                          <m:r>
                            <a:rPr lang="en-CA" sz="2800" b="0" i="1" smtClean="0">
                              <a:latin typeface="Cambria Math" panose="02040503050406030204" pitchFamily="18" charset="0"/>
                              <a:ea typeface="Cambria Math" panose="02040503050406030204" pitchFamily="18" charset="0"/>
                            </a:rPr>
                            <m:t>𝑖</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𝑗</m:t>
                          </m:r>
                          <m:r>
                            <a:rPr lang="en-CA" sz="2800" b="0" i="1" smtClean="0">
                              <a:latin typeface="Cambria Math" panose="02040503050406030204" pitchFamily="18" charset="0"/>
                              <a:ea typeface="Cambria Math" panose="02040503050406030204" pitchFamily="18" charset="0"/>
                            </a:rPr>
                            <m:t>,</m:t>
                          </m:r>
                          <m:r>
                            <a:rPr lang="en-CA" sz="2800" b="0" i="1" smtClean="0">
                              <a:latin typeface="Cambria Math" panose="02040503050406030204" pitchFamily="18" charset="0"/>
                              <a:ea typeface="Cambria Math" panose="02040503050406030204" pitchFamily="18" charset="0"/>
                            </a:rPr>
                            <m:t>𝑡</m:t>
                          </m:r>
                        </m:sub>
                      </m:sSub>
                    </m:oMath>
                  </m:oMathPara>
                </a14:m>
                <a:endParaRPr lang="en-CA" sz="2800" dirty="0"/>
              </a:p>
            </p:txBody>
          </p:sp>
        </mc:Choice>
        <mc:Fallback xmlns="">
          <p:sp>
            <p:nvSpPr>
              <p:cNvPr id="3" name="TextBox 2">
                <a:extLst>
                  <a:ext uri="{FF2B5EF4-FFF2-40B4-BE49-F238E27FC236}">
                    <a16:creationId xmlns:a16="http://schemas.microsoft.com/office/drawing/2014/main" id="{5203989E-9575-93DE-FFB6-FFD0987B2676}"/>
                  </a:ext>
                </a:extLst>
              </p:cNvPr>
              <p:cNvSpPr txBox="1">
                <a:spLocks noRot="1" noChangeAspect="1" noMove="1" noResize="1" noEditPoints="1" noAdjustHandles="1" noChangeArrowheads="1" noChangeShapeType="1" noTextEdit="1"/>
              </p:cNvSpPr>
              <p:nvPr/>
            </p:nvSpPr>
            <p:spPr>
              <a:xfrm>
                <a:off x="0" y="2765891"/>
                <a:ext cx="12166536" cy="479940"/>
              </a:xfrm>
              <a:prstGeom prst="rect">
                <a:avLst/>
              </a:prstGeom>
              <a:blipFill>
                <a:blip r:embed="rId3"/>
                <a:stretch>
                  <a:fillRect/>
                </a:stretch>
              </a:blipFill>
            </p:spPr>
            <p:txBody>
              <a:bodyPr/>
              <a:lstStyle/>
              <a:p>
                <a:r>
                  <a:rPr lang="en-CA">
                    <a:noFill/>
                  </a:rPr>
                  <a:t> </a:t>
                </a:r>
              </a:p>
            </p:txBody>
          </p:sp>
        </mc:Fallback>
      </mc:AlternateContent>
      <p:sp>
        <p:nvSpPr>
          <p:cNvPr id="4" name="TextBox 3">
            <a:extLst>
              <a:ext uri="{FF2B5EF4-FFF2-40B4-BE49-F238E27FC236}">
                <a16:creationId xmlns:a16="http://schemas.microsoft.com/office/drawing/2014/main" id="{27AFE759-74E3-33F4-E14B-47E8399A9679}"/>
              </a:ext>
            </a:extLst>
          </p:cNvPr>
          <p:cNvSpPr txBox="1"/>
          <p:nvPr/>
        </p:nvSpPr>
        <p:spPr>
          <a:xfrm>
            <a:off x="438539" y="4100804"/>
            <a:ext cx="5551713" cy="2031325"/>
          </a:xfrm>
          <a:prstGeom prst="rect">
            <a:avLst/>
          </a:prstGeom>
          <a:solidFill>
            <a:schemeClr val="accent4">
              <a:lumMod val="40000"/>
              <a:lumOff val="60000"/>
            </a:schemeClr>
          </a:solidFill>
          <a:ln>
            <a:solidFill>
              <a:schemeClr val="tx1"/>
            </a:solidFill>
          </a:ln>
        </p:spPr>
        <p:txBody>
          <a:bodyPr wrap="square" rtlCol="0">
            <a:spAutoFit/>
          </a:bodyPr>
          <a:lstStyle/>
          <a:p>
            <a:r>
              <a:rPr lang="en-CA" b="1" u="sng" dirty="0"/>
              <a:t>1. Triple-Difference term.</a:t>
            </a:r>
          </a:p>
          <a:p>
            <a:endParaRPr lang="en-CA" b="1" u="sng" dirty="0"/>
          </a:p>
          <a:p>
            <a:r>
              <a:rPr lang="en-CA" dirty="0"/>
              <a:t>=1 if:</a:t>
            </a:r>
          </a:p>
          <a:p>
            <a:pPr marL="342900" indent="-342900">
              <a:buAutoNum type="arabicParenR"/>
            </a:pPr>
            <a:r>
              <a:rPr lang="en-CA" dirty="0"/>
              <a:t>the individual is a union member or is covered by a collective agreement, </a:t>
            </a:r>
          </a:p>
          <a:p>
            <a:pPr marL="342900" indent="-342900">
              <a:buAutoNum type="arabicParenR"/>
            </a:pPr>
            <a:r>
              <a:rPr lang="en-CA" dirty="0"/>
              <a:t>belongs to an automation-susceptible industry, AND</a:t>
            </a:r>
          </a:p>
          <a:p>
            <a:pPr marL="342900" indent="-342900">
              <a:buAutoNum type="arabicParenR"/>
            </a:pPr>
            <a:r>
              <a:rPr lang="en-CA" dirty="0"/>
              <a:t>was surveyed in March 2020 or later</a:t>
            </a:r>
          </a:p>
        </p:txBody>
      </p:sp>
      <p:sp>
        <p:nvSpPr>
          <p:cNvPr id="5" name="TextBox 4">
            <a:extLst>
              <a:ext uri="{FF2B5EF4-FFF2-40B4-BE49-F238E27FC236}">
                <a16:creationId xmlns:a16="http://schemas.microsoft.com/office/drawing/2014/main" id="{5CF27ADE-47D8-B1BA-5254-AF34554233E0}"/>
              </a:ext>
            </a:extLst>
          </p:cNvPr>
          <p:cNvSpPr txBox="1"/>
          <p:nvPr/>
        </p:nvSpPr>
        <p:spPr>
          <a:xfrm>
            <a:off x="6338597" y="4099249"/>
            <a:ext cx="4055706" cy="369332"/>
          </a:xfrm>
          <a:prstGeom prst="rect">
            <a:avLst/>
          </a:prstGeom>
          <a:solidFill>
            <a:schemeClr val="accent4">
              <a:lumMod val="40000"/>
              <a:lumOff val="60000"/>
            </a:schemeClr>
          </a:solidFill>
          <a:ln>
            <a:solidFill>
              <a:schemeClr val="tx1"/>
            </a:solidFill>
          </a:ln>
        </p:spPr>
        <p:txBody>
          <a:bodyPr wrap="square" rtlCol="0">
            <a:spAutoFit/>
          </a:bodyPr>
          <a:lstStyle/>
          <a:p>
            <a:r>
              <a:rPr lang="en-CA" b="1" u="sng" dirty="0"/>
              <a:t>2. Industry Fixed Effects and Interactions</a:t>
            </a:r>
          </a:p>
        </p:txBody>
      </p:sp>
      <p:cxnSp>
        <p:nvCxnSpPr>
          <p:cNvPr id="7" name="Straight Arrow Connector 6">
            <a:extLst>
              <a:ext uri="{FF2B5EF4-FFF2-40B4-BE49-F238E27FC236}">
                <a16:creationId xmlns:a16="http://schemas.microsoft.com/office/drawing/2014/main" id="{D4661995-EE53-3340-8C89-E9CBC34065FF}"/>
              </a:ext>
            </a:extLst>
          </p:cNvPr>
          <p:cNvCxnSpPr/>
          <p:nvPr/>
        </p:nvCxnSpPr>
        <p:spPr>
          <a:xfrm flipV="1">
            <a:off x="2612571" y="3245831"/>
            <a:ext cx="0" cy="7196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00FAB3A5-C959-5372-EDB8-CC6C68601D14}"/>
              </a:ext>
            </a:extLst>
          </p:cNvPr>
          <p:cNvCxnSpPr/>
          <p:nvPr/>
        </p:nvCxnSpPr>
        <p:spPr>
          <a:xfrm flipH="1" flipV="1">
            <a:off x="5887616" y="3245831"/>
            <a:ext cx="597160" cy="7196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755C8572-6560-969F-D72F-A345B8D366C9}"/>
              </a:ext>
            </a:extLst>
          </p:cNvPr>
          <p:cNvCxnSpPr/>
          <p:nvPr/>
        </p:nvCxnSpPr>
        <p:spPr>
          <a:xfrm flipV="1">
            <a:off x="9077129" y="3293094"/>
            <a:ext cx="0" cy="7196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0F5123FB-C85D-881E-69B2-3DCDE43C6611}"/>
              </a:ext>
            </a:extLst>
          </p:cNvPr>
          <p:cNvCxnSpPr/>
          <p:nvPr/>
        </p:nvCxnSpPr>
        <p:spPr>
          <a:xfrm flipV="1">
            <a:off x="8193831" y="3293093"/>
            <a:ext cx="0" cy="7196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74245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17207</TotalTime>
  <Words>1424</Words>
  <Application>Microsoft Office PowerPoint</Application>
  <PresentationFormat>Widescreen</PresentationFormat>
  <Paragraphs>198</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 Math</vt:lpstr>
      <vt:lpstr>Office Theme</vt:lpstr>
      <vt:lpstr>Job Insecurity during COVID-19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Insecurity during COVID-19</dc:title>
  <dc:creator>Daniel Moore</dc:creator>
  <cp:lastModifiedBy>Daniel Moore</cp:lastModifiedBy>
  <cp:revision>1</cp:revision>
  <dcterms:created xsi:type="dcterms:W3CDTF">2023-11-25T21:40:12Z</dcterms:created>
  <dcterms:modified xsi:type="dcterms:W3CDTF">2023-12-07T23:31:12Z</dcterms:modified>
</cp:coreProperties>
</file>