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1"/>
  </p:notesMasterIdLst>
  <p:sldIdLst>
    <p:sldId id="256" r:id="rId2"/>
    <p:sldId id="257" r:id="rId3"/>
    <p:sldId id="273" r:id="rId4"/>
    <p:sldId id="297" r:id="rId5"/>
    <p:sldId id="274" r:id="rId6"/>
    <p:sldId id="290" r:id="rId7"/>
    <p:sldId id="275" r:id="rId8"/>
    <p:sldId id="276" r:id="rId9"/>
    <p:sldId id="277" r:id="rId10"/>
    <p:sldId id="298" r:id="rId11"/>
    <p:sldId id="283" r:id="rId12"/>
    <p:sldId id="294" r:id="rId13"/>
    <p:sldId id="295" r:id="rId14"/>
    <p:sldId id="287" r:id="rId15"/>
    <p:sldId id="288" r:id="rId16"/>
    <p:sldId id="296" r:id="rId17"/>
    <p:sldId id="292" r:id="rId18"/>
    <p:sldId id="280" r:id="rId19"/>
    <p:sldId id="29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03"/>
  </p:normalViewPr>
  <p:slideViewPr>
    <p:cSldViewPr snapToGrid="0">
      <p:cViewPr varScale="1">
        <p:scale>
          <a:sx n="114" d="100"/>
          <a:sy n="114" d="100"/>
        </p:scale>
        <p:origin x="4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93F82C-1124-554D-A015-4E7C3F0D5565}" type="datetimeFigureOut">
              <a:rPr lang="en-US" smtClean="0"/>
              <a:t>12/12/2023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DAE32A-5371-8646-889B-2513EBFB65DD}" type="slidenum">
              <a:rPr lang="en-US" smtClean="0"/>
              <a:t>‹#›</a:t>
            </a:fld>
            <a:endParaRPr lang="en-US"/>
          </a:p>
        </p:txBody>
      </p:sp>
    </p:spTree>
    <p:extLst>
      <p:ext uri="{BB962C8B-B14F-4D97-AF65-F5344CB8AC3E}">
        <p14:creationId xmlns:p14="http://schemas.microsoft.com/office/powerpoint/2010/main" val="589754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CFE3DAD-8842-D443-8910-41B58AFBC893}" type="datetime1">
              <a:rPr lang="en-CA" smtClean="0"/>
              <a:t>12/12/2023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1A9289-154B-2B41-9D1C-5943B96773E8}" type="datetime1">
              <a:rPr lang="en-CA" smtClean="0"/>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8D1060F-1644-E349-826F-7BF90E87B7F9}" type="datetime1">
              <a:rPr lang="en-CA" smtClean="0"/>
              <a:t>12/12/2023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2F11EC-DF26-754F-9E1D-99EC76C99CC3}" type="datetime1">
              <a:rPr lang="en-CA" smtClean="0"/>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761D79B-367A-D94C-8E11-49CADEE351A4}" type="datetime1">
              <a:rPr lang="en-CA" smtClean="0"/>
              <a:t>12/12/2023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2AD58F-9E55-9C49-ABA4-1B31F2A0A8A5}" type="datetime1">
              <a:rPr lang="en-CA" smtClean="0"/>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59391A-2DC4-474D-9F24-13F8383CCA84}" type="datetime1">
              <a:rPr lang="en-CA" smtClean="0"/>
              <a:t>12/12/2023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1AB40F-7F96-3446-9BAB-3BDA1E5AB7FB}" type="datetime1">
              <a:rPr lang="en-CA" smtClean="0"/>
              <a:t>12/12/2023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A506C-C8D6-954F-B152-D1503735148B}" type="datetime1">
              <a:rPr lang="en-CA" smtClean="0"/>
              <a:t>12/12/2023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E93459B-F07E-4942-8690-7DA5A4729DFF}" type="datetime1">
              <a:rPr lang="en-CA" smtClean="0"/>
              <a:t>12/12/2023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3AFD15-2BB0-6D49-B012-83F1452C201E}" type="datetime1">
              <a:rPr lang="en-CA" smtClean="0"/>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8C70983-0BC6-7E4B-8032-C33A512713C3}" type="datetime1">
              <a:rPr lang="en-CA" smtClean="0"/>
              <a:t>12/12/2023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8D297-3455-D6AD-EA7F-9336EA3AC522}"/>
              </a:ext>
            </a:extLst>
          </p:cNvPr>
          <p:cNvSpPr>
            <a:spLocks noGrp="1"/>
          </p:cNvSpPr>
          <p:nvPr>
            <p:ph type="ctrTitle"/>
          </p:nvPr>
        </p:nvSpPr>
        <p:spPr>
          <a:xfrm>
            <a:off x="1631242" y="914400"/>
            <a:ext cx="8929511" cy="1569756"/>
          </a:xfrm>
        </p:spPr>
        <p:txBody>
          <a:bodyPr>
            <a:normAutofit fontScale="90000"/>
          </a:bodyPr>
          <a:lstStyle/>
          <a:p>
            <a:pPr algn="ctr"/>
            <a:r>
              <a:rPr lang="en-US" dirty="0"/>
              <a:t>The Fisher Hypothesis for Canadian equities:  A threshold approach to stocks as an inflation hedge </a:t>
            </a:r>
          </a:p>
        </p:txBody>
      </p:sp>
      <p:sp>
        <p:nvSpPr>
          <p:cNvPr id="5" name="Subtitle 4">
            <a:extLst>
              <a:ext uri="{FF2B5EF4-FFF2-40B4-BE49-F238E27FC236}">
                <a16:creationId xmlns:a16="http://schemas.microsoft.com/office/drawing/2014/main" id="{5949719D-01B8-99BD-6498-B43E712A0663}"/>
              </a:ext>
            </a:extLst>
          </p:cNvPr>
          <p:cNvSpPr>
            <a:spLocks noGrp="1"/>
          </p:cNvSpPr>
          <p:nvPr>
            <p:ph type="subTitle" idx="1"/>
          </p:nvPr>
        </p:nvSpPr>
        <p:spPr>
          <a:xfrm>
            <a:off x="599224" y="3217934"/>
            <a:ext cx="10993549" cy="3092555"/>
          </a:xfrm>
        </p:spPr>
        <p:txBody>
          <a:bodyPr anchor="ctr">
            <a:normAutofit/>
          </a:bodyPr>
          <a:lstStyle/>
          <a:p>
            <a:pPr algn="ctr"/>
            <a:r>
              <a:rPr lang="en-US" sz="2800" dirty="0">
                <a:solidFill>
                  <a:schemeClr val="bg1"/>
                </a:solidFill>
              </a:rPr>
              <a:t>Matt West Joint with dr. Greg </a:t>
            </a:r>
            <a:r>
              <a:rPr lang="en-US" sz="2800" dirty="0" err="1">
                <a:solidFill>
                  <a:schemeClr val="bg1"/>
                </a:solidFill>
              </a:rPr>
              <a:t>Tkacz</a:t>
            </a:r>
            <a:endParaRPr lang="en-US" sz="2800" dirty="0">
              <a:solidFill>
                <a:schemeClr val="bg1"/>
              </a:solidFill>
            </a:endParaRPr>
          </a:p>
          <a:p>
            <a:pPr algn="ctr"/>
            <a:r>
              <a:rPr lang="en-US" sz="2800" dirty="0" err="1">
                <a:solidFill>
                  <a:schemeClr val="bg1"/>
                </a:solidFill>
              </a:rPr>
              <a:t>AAAe</a:t>
            </a:r>
            <a:r>
              <a:rPr lang="en-US" sz="2800" dirty="0">
                <a:solidFill>
                  <a:schemeClr val="bg1"/>
                </a:solidFill>
              </a:rPr>
              <a:t> Young economist panel</a:t>
            </a:r>
          </a:p>
          <a:p>
            <a:pPr algn="ctr"/>
            <a:r>
              <a:rPr lang="en-US" sz="2800" dirty="0">
                <a:solidFill>
                  <a:schemeClr val="bg1"/>
                </a:solidFill>
              </a:rPr>
              <a:t>Dec 13 2023 </a:t>
            </a:r>
          </a:p>
        </p:txBody>
      </p:sp>
    </p:spTree>
    <p:extLst>
      <p:ext uri="{BB962C8B-B14F-4D97-AF65-F5344CB8AC3E}">
        <p14:creationId xmlns:p14="http://schemas.microsoft.com/office/powerpoint/2010/main" val="3420888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DB93146F-62ED-4C59-844C-0935D0FB50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8" name="Rectangle 17">
            <a:extLst>
              <a:ext uri="{FF2B5EF4-FFF2-40B4-BE49-F238E27FC236}">
                <a16:creationId xmlns:a16="http://schemas.microsoft.com/office/drawing/2014/main" id="{BF3D65BA-1C65-40FB-92EF-83951BDC1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DF52CCA-FCDD-49A0-BFFC-3BD41F1B82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1DE59755-D61B-FEFE-290F-8149A69F94BD}"/>
              </a:ext>
            </a:extLst>
          </p:cNvPr>
          <p:cNvSpPr>
            <a:spLocks noGrp="1"/>
          </p:cNvSpPr>
          <p:nvPr>
            <p:ph type="sldNum" sz="quarter" idx="12"/>
          </p:nvPr>
        </p:nvSpPr>
        <p:spPr>
          <a:xfrm>
            <a:off x="10558300" y="6400800"/>
            <a:ext cx="1016440" cy="365125"/>
          </a:xfrm>
        </p:spPr>
        <p:txBody>
          <a:bodyPr vert="horz" lIns="91440" tIns="45720" rIns="91440" bIns="45720" rtlCol="0" anchor="ctr">
            <a:normAutofit/>
          </a:bodyPr>
          <a:lstStyle/>
          <a:p>
            <a:pPr defTabSz="914400">
              <a:spcAft>
                <a:spcPts val="600"/>
              </a:spcAft>
            </a:pPr>
            <a:fld id="{D57F1E4F-1CFF-5643-939E-217C01CDF565}" type="slidenum">
              <a:rPr lang="en-US" smtClean="0">
                <a:solidFill>
                  <a:schemeClr val="accent1">
                    <a:lumMod val="75000"/>
                    <a:lumOff val="25000"/>
                  </a:schemeClr>
                </a:solidFill>
              </a:rPr>
              <a:pPr defTabSz="914400">
                <a:spcAft>
                  <a:spcPts val="600"/>
                </a:spcAft>
              </a:pPr>
              <a:t>10</a:t>
            </a:fld>
            <a:endParaRPr lang="en-US">
              <a:solidFill>
                <a:schemeClr val="accent1">
                  <a:lumMod val="75000"/>
                  <a:lumOff val="25000"/>
                </a:schemeClr>
              </a:solidFill>
            </a:endParaRPr>
          </a:p>
        </p:txBody>
      </p:sp>
      <p:pic>
        <p:nvPicPr>
          <p:cNvPr id="3" name="Picture 2">
            <a:extLst>
              <a:ext uri="{FF2B5EF4-FFF2-40B4-BE49-F238E27FC236}">
                <a16:creationId xmlns:a16="http://schemas.microsoft.com/office/drawing/2014/main" id="{D1B9A95F-DC77-A456-14A7-447F3B6D20FD}"/>
              </a:ext>
            </a:extLst>
          </p:cNvPr>
          <p:cNvPicPr>
            <a:picLocks noChangeAspect="1"/>
          </p:cNvPicPr>
          <p:nvPr/>
        </p:nvPicPr>
        <p:blipFill>
          <a:blip r:embed="rId2"/>
          <a:stretch>
            <a:fillRect/>
          </a:stretch>
        </p:blipFill>
        <p:spPr>
          <a:xfrm>
            <a:off x="1585160" y="858988"/>
            <a:ext cx="5826772" cy="2787015"/>
          </a:xfrm>
          <a:prstGeom prst="rect">
            <a:avLst/>
          </a:prstGeom>
        </p:spPr>
      </p:pic>
      <p:pic>
        <p:nvPicPr>
          <p:cNvPr id="5" name="Picture 4">
            <a:extLst>
              <a:ext uri="{FF2B5EF4-FFF2-40B4-BE49-F238E27FC236}">
                <a16:creationId xmlns:a16="http://schemas.microsoft.com/office/drawing/2014/main" id="{56C0933D-A77F-4C0F-3A2E-E3D15609C431}"/>
              </a:ext>
            </a:extLst>
          </p:cNvPr>
          <p:cNvPicPr>
            <a:picLocks noChangeAspect="1"/>
          </p:cNvPicPr>
          <p:nvPr/>
        </p:nvPicPr>
        <p:blipFill>
          <a:blip r:embed="rId3"/>
          <a:stretch>
            <a:fillRect/>
          </a:stretch>
        </p:blipFill>
        <p:spPr>
          <a:xfrm>
            <a:off x="1585160" y="3812367"/>
            <a:ext cx="5943600" cy="2787015"/>
          </a:xfrm>
          <a:prstGeom prst="rect">
            <a:avLst/>
          </a:prstGeom>
        </p:spPr>
      </p:pic>
      <p:sp>
        <p:nvSpPr>
          <p:cNvPr id="19" name="Title 1">
            <a:extLst>
              <a:ext uri="{FF2B5EF4-FFF2-40B4-BE49-F238E27FC236}">
                <a16:creationId xmlns:a16="http://schemas.microsoft.com/office/drawing/2014/main" id="{16960838-97C4-02F2-4B65-95CDBD338D68}"/>
              </a:ext>
            </a:extLst>
          </p:cNvPr>
          <p:cNvSpPr txBox="1">
            <a:spLocks/>
          </p:cNvSpPr>
          <p:nvPr/>
        </p:nvSpPr>
        <p:spPr>
          <a:xfrm>
            <a:off x="8296275" y="1419225"/>
            <a:ext cx="3081576" cy="4036184"/>
          </a:xfrm>
          <a:prstGeom prst="rect">
            <a:avLst/>
          </a:prstGeom>
        </p:spPr>
        <p:txBody>
          <a:bodyPr vert="horz" lIns="91440" tIns="45720" rIns="91440" bIns="45720" rtlCol="0" anchor="b">
            <a:normAutofit fontScale="97500" lnSpcReduction="100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a:t>Canada:</a:t>
            </a:r>
            <a:br>
              <a:rPr lang="en-US" sz="3600" dirty="0"/>
            </a:br>
            <a:br>
              <a:rPr lang="en-US" sz="3600" dirty="0"/>
            </a:br>
            <a:r>
              <a:rPr lang="en-US" sz="3600" dirty="0"/>
              <a:t>actual &amp; predicted inflation</a:t>
            </a:r>
            <a:br>
              <a:rPr lang="en-US" sz="3600" dirty="0"/>
            </a:br>
            <a:br>
              <a:rPr lang="en-US" sz="3600" dirty="0"/>
            </a:br>
            <a:r>
              <a:rPr lang="en-US" sz="3600" dirty="0"/>
              <a:t>AR &amp; DI, Q/Q</a:t>
            </a:r>
            <a:br>
              <a:rPr lang="en-US" sz="3600" dirty="0"/>
            </a:br>
            <a:endParaRPr lang="en-US" sz="3600" dirty="0"/>
          </a:p>
        </p:txBody>
      </p:sp>
      <p:sp>
        <p:nvSpPr>
          <p:cNvPr id="21" name="TextBox 20">
            <a:extLst>
              <a:ext uri="{FF2B5EF4-FFF2-40B4-BE49-F238E27FC236}">
                <a16:creationId xmlns:a16="http://schemas.microsoft.com/office/drawing/2014/main" id="{73995505-EE1A-BB51-E329-88C4A17C882B}"/>
              </a:ext>
            </a:extLst>
          </p:cNvPr>
          <p:cNvSpPr txBox="1"/>
          <p:nvPr/>
        </p:nvSpPr>
        <p:spPr>
          <a:xfrm>
            <a:off x="2814428" y="660332"/>
            <a:ext cx="4525598" cy="307777"/>
          </a:xfrm>
          <a:prstGeom prst="rect">
            <a:avLst/>
          </a:prstGeom>
          <a:noFill/>
        </p:spPr>
        <p:txBody>
          <a:bodyPr wrap="square" rtlCol="0">
            <a:spAutoFit/>
          </a:bodyPr>
          <a:lstStyle/>
          <a:p>
            <a:r>
              <a:rPr lang="en-US" sz="1400" dirty="0"/>
              <a:t>Quarter-over-Quarter Full Sample AR</a:t>
            </a:r>
          </a:p>
        </p:txBody>
      </p:sp>
      <p:sp>
        <p:nvSpPr>
          <p:cNvPr id="22" name="TextBox 21">
            <a:extLst>
              <a:ext uri="{FF2B5EF4-FFF2-40B4-BE49-F238E27FC236}">
                <a16:creationId xmlns:a16="http://schemas.microsoft.com/office/drawing/2014/main" id="{862D6A2B-A792-BFD0-E511-E42E7CC3D6BD}"/>
              </a:ext>
            </a:extLst>
          </p:cNvPr>
          <p:cNvSpPr txBox="1"/>
          <p:nvPr/>
        </p:nvSpPr>
        <p:spPr>
          <a:xfrm>
            <a:off x="2476711" y="3646003"/>
            <a:ext cx="4160498" cy="307777"/>
          </a:xfrm>
          <a:prstGeom prst="rect">
            <a:avLst/>
          </a:prstGeom>
          <a:noFill/>
        </p:spPr>
        <p:txBody>
          <a:bodyPr wrap="none" rtlCol="0">
            <a:spAutoFit/>
          </a:bodyPr>
          <a:lstStyle/>
          <a:p>
            <a:r>
              <a:rPr lang="en-US" sz="1400" dirty="0"/>
              <a:t>Quarter-over-Quarter Full Sample Canadian loaded DI</a:t>
            </a:r>
          </a:p>
        </p:txBody>
      </p:sp>
      <p:sp>
        <p:nvSpPr>
          <p:cNvPr id="23" name="TextBox 22">
            <a:extLst>
              <a:ext uri="{FF2B5EF4-FFF2-40B4-BE49-F238E27FC236}">
                <a16:creationId xmlns:a16="http://schemas.microsoft.com/office/drawing/2014/main" id="{6CD2BA5E-2B4F-3C5A-4B69-63DF9CCA3E72}"/>
              </a:ext>
            </a:extLst>
          </p:cNvPr>
          <p:cNvSpPr txBox="1"/>
          <p:nvPr/>
        </p:nvSpPr>
        <p:spPr>
          <a:xfrm>
            <a:off x="274693" y="2136338"/>
            <a:ext cx="1284790" cy="2585323"/>
          </a:xfrm>
          <a:prstGeom prst="rect">
            <a:avLst/>
          </a:prstGeom>
          <a:noFill/>
        </p:spPr>
        <p:txBody>
          <a:bodyPr wrap="square" rtlCol="0">
            <a:spAutoFit/>
          </a:bodyPr>
          <a:lstStyle/>
          <a:p>
            <a:r>
              <a:rPr lang="en-US" dirty="0"/>
              <a:t>Visually, the DI model is better capturing the magnitude of the turning points  </a:t>
            </a:r>
          </a:p>
        </p:txBody>
      </p:sp>
    </p:spTree>
    <p:extLst>
      <p:ext uri="{BB962C8B-B14F-4D97-AF65-F5344CB8AC3E}">
        <p14:creationId xmlns:p14="http://schemas.microsoft.com/office/powerpoint/2010/main" val="2748277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DB93146F-62ED-4C59-844C-0935D0FB50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8" name="Rectangle 17">
            <a:extLst>
              <a:ext uri="{FF2B5EF4-FFF2-40B4-BE49-F238E27FC236}">
                <a16:creationId xmlns:a16="http://schemas.microsoft.com/office/drawing/2014/main" id="{BF3D65BA-1C65-40FB-92EF-83951BDC1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DF52CCA-FCDD-49A0-BFFC-3BD41F1B82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6F6D6F1-3ED4-EEB9-8B2F-9C6C77A08709}"/>
              </a:ext>
            </a:extLst>
          </p:cNvPr>
          <p:cNvSpPr>
            <a:spLocks noGrp="1"/>
          </p:cNvSpPr>
          <p:nvPr>
            <p:ph type="title"/>
          </p:nvPr>
        </p:nvSpPr>
        <p:spPr>
          <a:xfrm>
            <a:off x="8296275" y="1419225"/>
            <a:ext cx="3081576" cy="3895725"/>
          </a:xfrm>
        </p:spPr>
        <p:txBody>
          <a:bodyPr vert="horz" lIns="91440" tIns="45720" rIns="91440" bIns="45720" rtlCol="0" anchor="b">
            <a:normAutofit fontScale="90000"/>
          </a:bodyPr>
          <a:lstStyle/>
          <a:p>
            <a:r>
              <a:rPr lang="en-US" sz="3600" dirty="0">
                <a:solidFill>
                  <a:srgbClr val="FFFFFF"/>
                </a:solidFill>
              </a:rPr>
              <a:t>Canada:</a:t>
            </a:r>
            <a:br>
              <a:rPr lang="en-US" sz="3600" dirty="0">
                <a:solidFill>
                  <a:srgbClr val="FFFFFF"/>
                </a:solidFill>
              </a:rPr>
            </a:br>
            <a:br>
              <a:rPr lang="en-US" sz="3600" dirty="0">
                <a:solidFill>
                  <a:srgbClr val="FFFFFF"/>
                </a:solidFill>
              </a:rPr>
            </a:br>
            <a:r>
              <a:rPr lang="en-US" sz="3600" dirty="0">
                <a:solidFill>
                  <a:srgbClr val="FFFFFF"/>
                </a:solidFill>
              </a:rPr>
              <a:t>Actual &amp; predicted inflation</a:t>
            </a:r>
            <a:br>
              <a:rPr lang="en-US" sz="3600" dirty="0">
                <a:solidFill>
                  <a:srgbClr val="FFFFFF"/>
                </a:solidFill>
              </a:rPr>
            </a:br>
            <a:br>
              <a:rPr lang="en-US" sz="3600" dirty="0">
                <a:solidFill>
                  <a:srgbClr val="FFFFFF"/>
                </a:solidFill>
              </a:rPr>
            </a:br>
            <a:r>
              <a:rPr lang="en-US" sz="3600" dirty="0">
                <a:solidFill>
                  <a:srgbClr val="FFFFFF"/>
                </a:solidFill>
              </a:rPr>
              <a:t>AR &amp; DI, y/y</a:t>
            </a:r>
          </a:p>
        </p:txBody>
      </p:sp>
      <p:sp>
        <p:nvSpPr>
          <p:cNvPr id="4" name="Slide Number Placeholder 3">
            <a:extLst>
              <a:ext uri="{FF2B5EF4-FFF2-40B4-BE49-F238E27FC236}">
                <a16:creationId xmlns:a16="http://schemas.microsoft.com/office/drawing/2014/main" id="{1DE59755-D61B-FEFE-290F-8149A69F94BD}"/>
              </a:ext>
            </a:extLst>
          </p:cNvPr>
          <p:cNvSpPr>
            <a:spLocks noGrp="1"/>
          </p:cNvSpPr>
          <p:nvPr>
            <p:ph type="sldNum" sz="quarter" idx="12"/>
          </p:nvPr>
        </p:nvSpPr>
        <p:spPr>
          <a:xfrm>
            <a:off x="10558300" y="6400800"/>
            <a:ext cx="1016440" cy="365125"/>
          </a:xfrm>
        </p:spPr>
        <p:txBody>
          <a:bodyPr vert="horz" lIns="91440" tIns="45720" rIns="91440" bIns="45720" rtlCol="0" anchor="ctr">
            <a:normAutofit/>
          </a:bodyPr>
          <a:lstStyle/>
          <a:p>
            <a:pPr defTabSz="914400">
              <a:spcAft>
                <a:spcPts val="600"/>
              </a:spcAft>
            </a:pPr>
            <a:fld id="{D57F1E4F-1CFF-5643-939E-217C01CDF565}" type="slidenum">
              <a:rPr lang="en-US" smtClean="0">
                <a:solidFill>
                  <a:schemeClr val="accent1">
                    <a:lumMod val="75000"/>
                    <a:lumOff val="25000"/>
                  </a:schemeClr>
                </a:solidFill>
              </a:rPr>
              <a:pPr defTabSz="914400">
                <a:spcAft>
                  <a:spcPts val="600"/>
                </a:spcAft>
              </a:pPr>
              <a:t>11</a:t>
            </a:fld>
            <a:endParaRPr lang="en-US">
              <a:solidFill>
                <a:schemeClr val="accent1">
                  <a:lumMod val="75000"/>
                  <a:lumOff val="25000"/>
                </a:schemeClr>
              </a:solidFill>
            </a:endParaRPr>
          </a:p>
        </p:txBody>
      </p:sp>
      <p:sp>
        <p:nvSpPr>
          <p:cNvPr id="7" name="TextBox 6">
            <a:extLst>
              <a:ext uri="{FF2B5EF4-FFF2-40B4-BE49-F238E27FC236}">
                <a16:creationId xmlns:a16="http://schemas.microsoft.com/office/drawing/2014/main" id="{FB126A1C-EE8B-CBE4-DF38-5D38F3567167}"/>
              </a:ext>
            </a:extLst>
          </p:cNvPr>
          <p:cNvSpPr txBox="1"/>
          <p:nvPr/>
        </p:nvSpPr>
        <p:spPr>
          <a:xfrm>
            <a:off x="242888" y="1214438"/>
            <a:ext cx="1227097" cy="1169551"/>
          </a:xfrm>
          <a:prstGeom prst="rect">
            <a:avLst/>
          </a:prstGeom>
          <a:noFill/>
        </p:spPr>
        <p:txBody>
          <a:bodyPr wrap="square" rtlCol="0">
            <a:spAutoFit/>
          </a:bodyPr>
          <a:lstStyle/>
          <a:p>
            <a:r>
              <a:rPr lang="en-US" sz="1400" dirty="0"/>
              <a:t>Predicted values are dominated by lagged inflation</a:t>
            </a:r>
          </a:p>
        </p:txBody>
      </p:sp>
      <p:sp>
        <p:nvSpPr>
          <p:cNvPr id="8" name="TextBox 7">
            <a:extLst>
              <a:ext uri="{FF2B5EF4-FFF2-40B4-BE49-F238E27FC236}">
                <a16:creationId xmlns:a16="http://schemas.microsoft.com/office/drawing/2014/main" id="{2A59F8E4-2534-D121-538E-48DF5C6B44C6}"/>
              </a:ext>
            </a:extLst>
          </p:cNvPr>
          <p:cNvSpPr txBox="1"/>
          <p:nvPr/>
        </p:nvSpPr>
        <p:spPr>
          <a:xfrm>
            <a:off x="242888" y="4037752"/>
            <a:ext cx="1227097" cy="954107"/>
          </a:xfrm>
          <a:prstGeom prst="rect">
            <a:avLst/>
          </a:prstGeom>
          <a:noFill/>
        </p:spPr>
        <p:txBody>
          <a:bodyPr wrap="square" rtlCol="0">
            <a:spAutoFit/>
          </a:bodyPr>
          <a:lstStyle/>
          <a:p>
            <a:r>
              <a:rPr lang="en-US" sz="1400" dirty="0"/>
              <a:t>Model actually seems to be picking-up the turning points</a:t>
            </a:r>
          </a:p>
        </p:txBody>
      </p:sp>
      <p:pic>
        <p:nvPicPr>
          <p:cNvPr id="9" name="Picture 8">
            <a:extLst>
              <a:ext uri="{FF2B5EF4-FFF2-40B4-BE49-F238E27FC236}">
                <a16:creationId xmlns:a16="http://schemas.microsoft.com/office/drawing/2014/main" id="{7AF25A6D-DB36-8903-B61B-F1CB76AF25E2}"/>
              </a:ext>
            </a:extLst>
          </p:cNvPr>
          <p:cNvPicPr>
            <a:picLocks noChangeAspect="1"/>
          </p:cNvPicPr>
          <p:nvPr/>
        </p:nvPicPr>
        <p:blipFill>
          <a:blip r:embed="rId2"/>
          <a:stretch>
            <a:fillRect/>
          </a:stretch>
        </p:blipFill>
        <p:spPr>
          <a:xfrm>
            <a:off x="1673631" y="1055813"/>
            <a:ext cx="5438023" cy="2728307"/>
          </a:xfrm>
          <a:prstGeom prst="rect">
            <a:avLst/>
          </a:prstGeom>
        </p:spPr>
      </p:pic>
      <p:sp>
        <p:nvSpPr>
          <p:cNvPr id="11" name="TextBox 10">
            <a:extLst>
              <a:ext uri="{FF2B5EF4-FFF2-40B4-BE49-F238E27FC236}">
                <a16:creationId xmlns:a16="http://schemas.microsoft.com/office/drawing/2014/main" id="{09C8A5D7-B59C-CAD7-EE3F-1927CEBCCBC1}"/>
              </a:ext>
            </a:extLst>
          </p:cNvPr>
          <p:cNvSpPr txBox="1"/>
          <p:nvPr/>
        </p:nvSpPr>
        <p:spPr>
          <a:xfrm>
            <a:off x="2964390" y="906661"/>
            <a:ext cx="2686056" cy="307777"/>
          </a:xfrm>
          <a:prstGeom prst="rect">
            <a:avLst/>
          </a:prstGeom>
          <a:noFill/>
        </p:spPr>
        <p:txBody>
          <a:bodyPr wrap="none" rtlCol="0">
            <a:spAutoFit/>
          </a:bodyPr>
          <a:lstStyle/>
          <a:p>
            <a:r>
              <a:rPr lang="en-US" sz="1400" dirty="0"/>
              <a:t>Year-over-Year Full Sample ARMA</a:t>
            </a:r>
          </a:p>
        </p:txBody>
      </p:sp>
      <p:pic>
        <p:nvPicPr>
          <p:cNvPr id="13" name="Picture 12">
            <a:extLst>
              <a:ext uri="{FF2B5EF4-FFF2-40B4-BE49-F238E27FC236}">
                <a16:creationId xmlns:a16="http://schemas.microsoft.com/office/drawing/2014/main" id="{8EC191DF-1013-1881-7716-3DC177741A54}"/>
              </a:ext>
            </a:extLst>
          </p:cNvPr>
          <p:cNvPicPr>
            <a:picLocks noChangeAspect="1"/>
          </p:cNvPicPr>
          <p:nvPr/>
        </p:nvPicPr>
        <p:blipFill>
          <a:blip r:embed="rId3"/>
          <a:stretch>
            <a:fillRect/>
          </a:stretch>
        </p:blipFill>
        <p:spPr>
          <a:xfrm>
            <a:off x="1621269" y="4118909"/>
            <a:ext cx="5438023" cy="2647016"/>
          </a:xfrm>
          <a:prstGeom prst="rect">
            <a:avLst/>
          </a:prstGeom>
        </p:spPr>
      </p:pic>
      <p:sp>
        <p:nvSpPr>
          <p:cNvPr id="15" name="TextBox 14">
            <a:extLst>
              <a:ext uri="{FF2B5EF4-FFF2-40B4-BE49-F238E27FC236}">
                <a16:creationId xmlns:a16="http://schemas.microsoft.com/office/drawing/2014/main" id="{D4BA144B-426E-6DE1-8206-8E3CE9F19480}"/>
              </a:ext>
            </a:extLst>
          </p:cNvPr>
          <p:cNvSpPr txBox="1"/>
          <p:nvPr/>
        </p:nvSpPr>
        <p:spPr>
          <a:xfrm>
            <a:off x="2418832" y="3940744"/>
            <a:ext cx="3710375" cy="307777"/>
          </a:xfrm>
          <a:prstGeom prst="rect">
            <a:avLst/>
          </a:prstGeom>
          <a:noFill/>
        </p:spPr>
        <p:txBody>
          <a:bodyPr wrap="none" rtlCol="0">
            <a:spAutoFit/>
          </a:bodyPr>
          <a:lstStyle/>
          <a:p>
            <a:r>
              <a:rPr lang="en-US" sz="1400" dirty="0"/>
              <a:t>Year-over-Year Full Sample American Loaded DI</a:t>
            </a:r>
          </a:p>
        </p:txBody>
      </p:sp>
    </p:spTree>
    <p:extLst>
      <p:ext uri="{BB962C8B-B14F-4D97-AF65-F5344CB8AC3E}">
        <p14:creationId xmlns:p14="http://schemas.microsoft.com/office/powerpoint/2010/main" val="4010662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F4C0B-F594-59F4-DAC4-92E781E8BB31}"/>
              </a:ext>
            </a:extLst>
          </p:cNvPr>
          <p:cNvSpPr>
            <a:spLocks noGrp="1"/>
          </p:cNvSpPr>
          <p:nvPr>
            <p:ph type="title"/>
          </p:nvPr>
        </p:nvSpPr>
        <p:spPr/>
        <p:txBody>
          <a:bodyPr/>
          <a:lstStyle/>
          <a:p>
            <a:r>
              <a:rPr lang="en-US" dirty="0"/>
              <a:t>5. Results: Year-over-year</a:t>
            </a:r>
          </a:p>
        </p:txBody>
      </p:sp>
      <p:graphicFrame>
        <p:nvGraphicFramePr>
          <p:cNvPr id="5" name="Content Placeholder 4">
            <a:extLst>
              <a:ext uri="{FF2B5EF4-FFF2-40B4-BE49-F238E27FC236}">
                <a16:creationId xmlns:a16="http://schemas.microsoft.com/office/drawing/2014/main" id="{A392A676-DF6A-E751-F0D7-C25388408D40}"/>
              </a:ext>
            </a:extLst>
          </p:cNvPr>
          <p:cNvGraphicFramePr>
            <a:graphicFrameLocks noGrp="1"/>
          </p:cNvGraphicFramePr>
          <p:nvPr>
            <p:ph idx="1"/>
            <p:extLst>
              <p:ext uri="{D42A27DB-BD31-4B8C-83A1-F6EECF244321}">
                <p14:modId xmlns:p14="http://schemas.microsoft.com/office/powerpoint/2010/main" val="1146244403"/>
              </p:ext>
            </p:extLst>
          </p:nvPr>
        </p:nvGraphicFramePr>
        <p:xfrm>
          <a:off x="422738" y="1822285"/>
          <a:ext cx="5329475" cy="4754880"/>
        </p:xfrm>
        <a:graphic>
          <a:graphicData uri="http://schemas.openxmlformats.org/drawingml/2006/table">
            <a:tbl>
              <a:tblPr firstRow="1" firstCol="1" bandRow="1">
                <a:tableStyleId>{5C22544A-7EE6-4342-B048-85BDC9FD1C3A}</a:tableStyleId>
              </a:tblPr>
              <a:tblGrid>
                <a:gridCol w="1732694">
                  <a:extLst>
                    <a:ext uri="{9D8B030D-6E8A-4147-A177-3AD203B41FA5}">
                      <a16:colId xmlns:a16="http://schemas.microsoft.com/office/drawing/2014/main" val="3728634171"/>
                    </a:ext>
                  </a:extLst>
                </a:gridCol>
                <a:gridCol w="1587588">
                  <a:extLst>
                    <a:ext uri="{9D8B030D-6E8A-4147-A177-3AD203B41FA5}">
                      <a16:colId xmlns:a16="http://schemas.microsoft.com/office/drawing/2014/main" val="489038979"/>
                    </a:ext>
                  </a:extLst>
                </a:gridCol>
                <a:gridCol w="1020307">
                  <a:extLst>
                    <a:ext uri="{9D8B030D-6E8A-4147-A177-3AD203B41FA5}">
                      <a16:colId xmlns:a16="http://schemas.microsoft.com/office/drawing/2014/main" val="1430278996"/>
                    </a:ext>
                  </a:extLst>
                </a:gridCol>
                <a:gridCol w="988886">
                  <a:extLst>
                    <a:ext uri="{9D8B030D-6E8A-4147-A177-3AD203B41FA5}">
                      <a16:colId xmlns:a16="http://schemas.microsoft.com/office/drawing/2014/main" val="2143830970"/>
                    </a:ext>
                  </a:extLst>
                </a:gridCol>
              </a:tblGrid>
              <a:tr h="259456">
                <a:tc>
                  <a:txBody>
                    <a:bodyPr/>
                    <a:lstStyle/>
                    <a:p>
                      <a:pPr algn="r"/>
                      <a:r>
                        <a:rPr lang="en-CA" sz="1200">
                          <a:effectLst/>
                        </a:rPr>
                        <a:t>Expected Inflation coefficient Estimates  </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Threshold</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en-CA" sz="1200">
                          <a:effectLst/>
                        </a:rPr>
                        <a:t>High Regime</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en-CA" sz="1200">
                          <a:effectLst/>
                        </a:rPr>
                        <a:t>Low Regime </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92239744"/>
                  </a:ext>
                </a:extLst>
              </a:tr>
              <a:tr h="86485">
                <a:tc>
                  <a:txBody>
                    <a:bodyPr/>
                    <a:lstStyle/>
                    <a:p>
                      <a:pPr algn="r"/>
                      <a:r>
                        <a:rPr lang="en-CA" sz="1200" b="1">
                          <a:effectLst/>
                          <a:latin typeface="Times New Roman" panose="02020603050405020304" pitchFamily="18" charset="0"/>
                          <a:ea typeface="Times New Roman" panose="02020603050405020304" pitchFamily="18" charset="0"/>
                          <a:cs typeface="Times New Roman" panose="02020603050405020304" pitchFamily="18" charset="0"/>
                        </a:rPr>
                        <a:t>Full Sample</a:t>
                      </a:r>
                      <a:endParaRPr lang="en-C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01651386"/>
                  </a:ext>
                </a:extLst>
              </a:tr>
              <a:tr h="86485">
                <a:tc>
                  <a:txBody>
                    <a:bodyPr/>
                    <a:lstStyle/>
                    <a:p>
                      <a:pPr algn="r"/>
                      <a:r>
                        <a:rPr lang="en-CA" sz="1200" b="0">
                          <a:effectLst/>
                        </a:rPr>
                        <a:t>AR(6)</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8.26</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-0.35</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-0.74</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1442304"/>
                  </a:ext>
                </a:extLst>
              </a:tr>
              <a:tr h="86485">
                <a:tc>
                  <a:txBody>
                    <a:bodyPr/>
                    <a:lstStyle/>
                    <a:p>
                      <a:pPr algn="r"/>
                      <a:r>
                        <a:rPr lang="en-CA" sz="1200" b="0">
                          <a:effectLst/>
                        </a:rPr>
                        <a:t>ARMA(6,3)</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7.51</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-0.35</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-0.72</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93659567"/>
                  </a:ext>
                </a:extLst>
              </a:tr>
              <a:tr h="86485">
                <a:tc>
                  <a:txBody>
                    <a:bodyPr/>
                    <a:lstStyle/>
                    <a:p>
                      <a:pPr algn="r"/>
                      <a:r>
                        <a:rPr lang="en-CA" sz="1200" b="0">
                          <a:effectLst/>
                        </a:rPr>
                        <a:t>VAR(5)</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dirty="0">
                          <a:effectLst/>
                        </a:rPr>
                        <a:t>7.41</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-0.29</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-0.84</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88456759"/>
                  </a:ext>
                </a:extLst>
              </a:tr>
              <a:tr h="86485">
                <a:tc>
                  <a:txBody>
                    <a:bodyPr/>
                    <a:lstStyle/>
                    <a:p>
                      <a:pPr algn="r"/>
                      <a:r>
                        <a:rPr lang="en-CA" sz="1200" b="0">
                          <a:effectLst/>
                        </a:rPr>
                        <a:t>Canadian PC VAR(5)</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7.65</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-0.35</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-0.78</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7375793"/>
                  </a:ext>
                </a:extLst>
              </a:tr>
              <a:tr h="86485">
                <a:tc>
                  <a:txBody>
                    <a:bodyPr/>
                    <a:lstStyle/>
                    <a:p>
                      <a:pPr algn="r"/>
                      <a:r>
                        <a:rPr lang="en-CA" sz="1200" b="0" dirty="0">
                          <a:effectLst/>
                        </a:rPr>
                        <a:t>American PC VAR(9)</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dirty="0">
                          <a:effectLst/>
                        </a:rPr>
                        <a:t>8.4</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-0.29</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-0.75</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26483120"/>
                  </a:ext>
                </a:extLst>
              </a:tr>
              <a:tr h="86485">
                <a:tc>
                  <a:txBody>
                    <a:bodyPr/>
                    <a:lstStyle/>
                    <a:p>
                      <a:pPr algn="r"/>
                      <a:r>
                        <a:rPr lang="en-CA" sz="1200" b="0" dirty="0">
                          <a:effectLst/>
                        </a:rPr>
                        <a:t>Canadian DI(8)</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7.5</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-0.30</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-0.58</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1693366"/>
                  </a:ext>
                </a:extLst>
              </a:tr>
              <a:tr h="86485">
                <a:tc>
                  <a:txBody>
                    <a:bodyPr/>
                    <a:lstStyle/>
                    <a:p>
                      <a:pPr algn="r"/>
                      <a:r>
                        <a:rPr lang="en-CA" sz="1200" b="0">
                          <a:effectLst/>
                        </a:rPr>
                        <a:t>American DI(8) </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6.24</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-0.35</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-4.57</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32777964"/>
                  </a:ext>
                </a:extLst>
              </a:tr>
              <a:tr h="86485">
                <a:tc>
                  <a:txBody>
                    <a:bodyPr/>
                    <a:lstStyle/>
                    <a:p>
                      <a:pPr algn="r"/>
                      <a:r>
                        <a:rPr lang="en-CA" sz="1200">
                          <a:effectLst/>
                          <a:latin typeface="Times New Roman" panose="02020603050405020304" pitchFamily="18" charset="0"/>
                          <a:ea typeface="Times New Roman" panose="02020603050405020304" pitchFamily="18" charset="0"/>
                          <a:cs typeface="Times New Roman" panose="02020603050405020304" pitchFamily="18" charset="0"/>
                        </a:rPr>
                        <a:t>Pre-IT</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138509"/>
                  </a:ext>
                </a:extLst>
              </a:tr>
              <a:tr h="86485">
                <a:tc>
                  <a:txBody>
                    <a:bodyPr/>
                    <a:lstStyle/>
                    <a:p>
                      <a:pPr algn="r"/>
                      <a:r>
                        <a:rPr lang="en-CA" sz="1200" b="0">
                          <a:effectLst/>
                        </a:rPr>
                        <a:t> AR(6)</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8.26</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-0.32</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-0.20</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60032623"/>
                  </a:ext>
                </a:extLst>
              </a:tr>
              <a:tr h="86485">
                <a:tc>
                  <a:txBody>
                    <a:bodyPr/>
                    <a:lstStyle/>
                    <a:p>
                      <a:pPr algn="r"/>
                      <a:r>
                        <a:rPr lang="en-CA" sz="1200" b="0">
                          <a:effectLst/>
                        </a:rPr>
                        <a:t>ARMA(6,3)</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8.74</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-0.38</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-0.30</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19633709"/>
                  </a:ext>
                </a:extLst>
              </a:tr>
              <a:tr h="86485">
                <a:tc>
                  <a:txBody>
                    <a:bodyPr/>
                    <a:lstStyle/>
                    <a:p>
                      <a:pPr algn="r"/>
                      <a:r>
                        <a:rPr lang="en-CA" sz="1200" b="0" dirty="0">
                          <a:effectLst/>
                        </a:rPr>
                        <a:t> Canadian VAR(5)</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7.58</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-0.42</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-0.66</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46571593"/>
                  </a:ext>
                </a:extLst>
              </a:tr>
              <a:tr h="86485">
                <a:tc>
                  <a:txBody>
                    <a:bodyPr/>
                    <a:lstStyle/>
                    <a:p>
                      <a:pPr algn="r"/>
                      <a:r>
                        <a:rPr lang="en-CA" sz="1200" b="0">
                          <a:effectLst/>
                        </a:rPr>
                        <a:t>Canadian PC VAR(5)</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7.68</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-0.47</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-0.64</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61210675"/>
                  </a:ext>
                </a:extLst>
              </a:tr>
              <a:tr h="95634">
                <a:tc>
                  <a:txBody>
                    <a:bodyPr/>
                    <a:lstStyle/>
                    <a:p>
                      <a:pPr algn="r"/>
                      <a:r>
                        <a:rPr lang="en-CA" sz="1200" b="0" dirty="0">
                          <a:effectLst/>
                        </a:rPr>
                        <a:t> American PC VAR(9)</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7.79</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-0.51</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-0.77</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95107463"/>
                  </a:ext>
                </a:extLst>
              </a:tr>
              <a:tr h="172971">
                <a:tc>
                  <a:txBody>
                    <a:bodyPr/>
                    <a:lstStyle/>
                    <a:p>
                      <a:pPr algn="r"/>
                      <a:r>
                        <a:rPr lang="en-CA" sz="1200" b="0" dirty="0">
                          <a:effectLst/>
                        </a:rPr>
                        <a:t> Canadian DI(8)</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7.52</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-0.49</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-0.66</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61076699"/>
                  </a:ext>
                </a:extLst>
              </a:tr>
              <a:tr h="86485">
                <a:tc>
                  <a:txBody>
                    <a:bodyPr/>
                    <a:lstStyle/>
                    <a:p>
                      <a:pPr algn="r"/>
                      <a:r>
                        <a:rPr lang="en-CA" sz="1200" b="0">
                          <a:effectLst/>
                        </a:rPr>
                        <a:t> American DI(8) </a:t>
                      </a:r>
                      <a:endParaRPr lang="en-CA"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6.82</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-0.52</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effectLst/>
                        </a:rPr>
                        <a:t>-0.66</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244489"/>
                  </a:ext>
                </a:extLst>
              </a:tr>
              <a:tr h="86485">
                <a:tc>
                  <a:txBody>
                    <a:bodyPr/>
                    <a:lstStyle/>
                    <a:p>
                      <a:pPr algn="r"/>
                      <a:r>
                        <a:rPr lang="en-CA" sz="1200">
                          <a:effectLst/>
                          <a:latin typeface="Times New Roman" panose="02020603050405020304" pitchFamily="18" charset="0"/>
                          <a:ea typeface="Times New Roman" panose="02020603050405020304" pitchFamily="18" charset="0"/>
                          <a:cs typeface="Times New Roman" panose="02020603050405020304" pitchFamily="18" charset="0"/>
                        </a:rPr>
                        <a:t>Post-IT</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687417040"/>
                  </a:ext>
                </a:extLst>
              </a:tr>
              <a:tr h="86485">
                <a:tc>
                  <a:txBody>
                    <a:bodyPr/>
                    <a:lstStyle/>
                    <a:p>
                      <a:pPr algn="r"/>
                      <a:r>
                        <a:rPr lang="en-CA" sz="1200" b="0" i="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AR(1)</a:t>
                      </a:r>
                      <a:endParaRPr lang="en-CA" sz="1200" b="0" i="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1.22</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-3.41***</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0.28**</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52327174"/>
                  </a:ext>
                </a:extLst>
              </a:tr>
              <a:tr h="86485">
                <a:tc>
                  <a:txBody>
                    <a:bodyPr/>
                    <a:lstStyle/>
                    <a:p>
                      <a:pPr algn="r"/>
                      <a:r>
                        <a:rPr lang="en-CA" sz="1200" b="0" i="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ARMA(5,3)</a:t>
                      </a:r>
                      <a:endParaRPr lang="en-CA" sz="1200" b="0" i="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2.08</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-2.28**</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-2.87</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25468638"/>
                  </a:ext>
                </a:extLst>
              </a:tr>
              <a:tr h="86485">
                <a:tc>
                  <a:txBody>
                    <a:bodyPr/>
                    <a:lstStyle/>
                    <a:p>
                      <a:pPr algn="r"/>
                      <a:r>
                        <a:rPr lang="en-CA" sz="1200" b="0" i="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Canadian VAR(2)</a:t>
                      </a:r>
                      <a:endParaRPr lang="en-CA" sz="1200" b="0" i="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1.38</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-2.62**</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-2.87</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8786845"/>
                  </a:ext>
                </a:extLst>
              </a:tr>
              <a:tr h="86485">
                <a:tc>
                  <a:txBody>
                    <a:bodyPr/>
                    <a:lstStyle/>
                    <a:p>
                      <a:pPr algn="r"/>
                      <a:r>
                        <a:rPr lang="en-CA" sz="1200" b="0" i="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Canadian PC VAR(1)</a:t>
                      </a:r>
                      <a:endParaRPr lang="en-CA" sz="1200" b="0" i="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1.71</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-2.90**</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-3.11</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85056074"/>
                  </a:ext>
                </a:extLst>
              </a:tr>
              <a:tr h="86485">
                <a:tc>
                  <a:txBody>
                    <a:bodyPr/>
                    <a:lstStyle/>
                    <a:p>
                      <a:pPr algn="r"/>
                      <a:r>
                        <a:rPr lang="en-CA" sz="1200" b="0" i="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American PC VAR(2)</a:t>
                      </a:r>
                      <a:endParaRPr lang="en-CA" sz="1200" b="0" i="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1.09</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-2.55**</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-5.40</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01206430"/>
                  </a:ext>
                </a:extLst>
              </a:tr>
              <a:tr h="86485">
                <a:tc>
                  <a:txBody>
                    <a:bodyPr/>
                    <a:lstStyle/>
                    <a:p>
                      <a:pPr algn="r"/>
                      <a:r>
                        <a:rPr lang="en-CA" sz="1200" b="0" i="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Canadian DI(4)</a:t>
                      </a:r>
                      <a:endParaRPr lang="en-CA" sz="1200" b="0" i="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2.07</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-1.17</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0.28</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2149432"/>
                  </a:ext>
                </a:extLst>
              </a:tr>
              <a:tr h="86485">
                <a:tc>
                  <a:txBody>
                    <a:bodyPr/>
                    <a:lstStyle/>
                    <a:p>
                      <a:pPr algn="r"/>
                      <a:r>
                        <a:rPr lang="en-CA" sz="1200" b="0" i="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American DI(4) </a:t>
                      </a:r>
                      <a:endParaRPr lang="en-CA" sz="1200" b="0" i="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1.72</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-1.37</a:t>
                      </a:r>
                      <a:endParaRPr lang="en-C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0.16</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96441345"/>
                  </a:ext>
                </a:extLst>
              </a:tr>
            </a:tbl>
          </a:graphicData>
        </a:graphic>
      </p:graphicFrame>
      <p:sp>
        <p:nvSpPr>
          <p:cNvPr id="4" name="Slide Number Placeholder 3">
            <a:extLst>
              <a:ext uri="{FF2B5EF4-FFF2-40B4-BE49-F238E27FC236}">
                <a16:creationId xmlns:a16="http://schemas.microsoft.com/office/drawing/2014/main" id="{DA629D3F-644E-FB7B-F58C-44A7715DF51B}"/>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9" name="TextBox 8">
            <a:extLst>
              <a:ext uri="{FF2B5EF4-FFF2-40B4-BE49-F238E27FC236}">
                <a16:creationId xmlns:a16="http://schemas.microsoft.com/office/drawing/2014/main" id="{CB0C7C6E-0EF4-FEFB-F991-98530527AF51}"/>
              </a:ext>
            </a:extLst>
          </p:cNvPr>
          <p:cNvSpPr txBox="1"/>
          <p:nvPr/>
        </p:nvSpPr>
        <p:spPr>
          <a:xfrm>
            <a:off x="6439789" y="2630064"/>
            <a:ext cx="4805916" cy="3139321"/>
          </a:xfrm>
          <a:prstGeom prst="rect">
            <a:avLst/>
          </a:prstGeom>
          <a:noFill/>
        </p:spPr>
        <p:txBody>
          <a:bodyPr wrap="square" rtlCol="0">
            <a:spAutoFit/>
          </a:bodyPr>
          <a:lstStyle/>
          <a:p>
            <a:r>
              <a:rPr lang="en-US"/>
              <a:t>Fisher hypothesis categorically supported in the low expectations regime across every decomposition model </a:t>
            </a:r>
          </a:p>
          <a:p>
            <a:pPr marL="285750" indent="-285750">
              <a:buFontTx/>
              <a:buChar char="-"/>
            </a:pPr>
            <a:endParaRPr lang="en-US"/>
          </a:p>
          <a:p>
            <a:r>
              <a:rPr lang="en-US"/>
              <a:t>Full Sample and Pre-IT periods also produced evidence in support of Fisher hypothesis </a:t>
            </a:r>
          </a:p>
          <a:p>
            <a:endParaRPr lang="en-US"/>
          </a:p>
          <a:p>
            <a:r>
              <a:rPr lang="en-US"/>
              <a:t>Surprisingly, the Post-IT high regime coefficients reject the Fisher hypothesis in 5/7 decomposition models </a:t>
            </a:r>
          </a:p>
          <a:p>
            <a:pPr marL="285750" indent="-285750">
              <a:buFontTx/>
              <a:buChar char="-"/>
            </a:pPr>
            <a:endParaRPr lang="en-US" dirty="0"/>
          </a:p>
        </p:txBody>
      </p:sp>
    </p:spTree>
    <p:extLst>
      <p:ext uri="{BB962C8B-B14F-4D97-AF65-F5344CB8AC3E}">
        <p14:creationId xmlns:p14="http://schemas.microsoft.com/office/powerpoint/2010/main" val="1904819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F4C0B-F594-59F4-DAC4-92E781E8BB31}"/>
              </a:ext>
            </a:extLst>
          </p:cNvPr>
          <p:cNvSpPr>
            <a:spLocks noGrp="1"/>
          </p:cNvSpPr>
          <p:nvPr>
            <p:ph type="title"/>
          </p:nvPr>
        </p:nvSpPr>
        <p:spPr/>
        <p:txBody>
          <a:bodyPr/>
          <a:lstStyle/>
          <a:p>
            <a:r>
              <a:rPr lang="en-US" dirty="0"/>
              <a:t>Results: Quarter-over-Quarter </a:t>
            </a:r>
          </a:p>
        </p:txBody>
      </p:sp>
      <p:graphicFrame>
        <p:nvGraphicFramePr>
          <p:cNvPr id="5" name="Content Placeholder 4">
            <a:extLst>
              <a:ext uri="{FF2B5EF4-FFF2-40B4-BE49-F238E27FC236}">
                <a16:creationId xmlns:a16="http://schemas.microsoft.com/office/drawing/2014/main" id="{A392A676-DF6A-E751-F0D7-C25388408D40}"/>
              </a:ext>
            </a:extLst>
          </p:cNvPr>
          <p:cNvGraphicFramePr>
            <a:graphicFrameLocks noGrp="1"/>
          </p:cNvGraphicFramePr>
          <p:nvPr>
            <p:ph idx="1"/>
            <p:extLst>
              <p:ext uri="{D42A27DB-BD31-4B8C-83A1-F6EECF244321}">
                <p14:modId xmlns:p14="http://schemas.microsoft.com/office/powerpoint/2010/main" val="2033310841"/>
              </p:ext>
            </p:extLst>
          </p:nvPr>
        </p:nvGraphicFramePr>
        <p:xfrm>
          <a:off x="422738" y="1822285"/>
          <a:ext cx="5329475" cy="4754880"/>
        </p:xfrm>
        <a:graphic>
          <a:graphicData uri="http://schemas.openxmlformats.org/drawingml/2006/table">
            <a:tbl>
              <a:tblPr firstRow="1" firstCol="1" bandRow="1">
                <a:tableStyleId>{5C22544A-7EE6-4342-B048-85BDC9FD1C3A}</a:tableStyleId>
              </a:tblPr>
              <a:tblGrid>
                <a:gridCol w="1732694">
                  <a:extLst>
                    <a:ext uri="{9D8B030D-6E8A-4147-A177-3AD203B41FA5}">
                      <a16:colId xmlns:a16="http://schemas.microsoft.com/office/drawing/2014/main" val="3728634171"/>
                    </a:ext>
                  </a:extLst>
                </a:gridCol>
                <a:gridCol w="1587588">
                  <a:extLst>
                    <a:ext uri="{9D8B030D-6E8A-4147-A177-3AD203B41FA5}">
                      <a16:colId xmlns:a16="http://schemas.microsoft.com/office/drawing/2014/main" val="489038979"/>
                    </a:ext>
                  </a:extLst>
                </a:gridCol>
                <a:gridCol w="1020307">
                  <a:extLst>
                    <a:ext uri="{9D8B030D-6E8A-4147-A177-3AD203B41FA5}">
                      <a16:colId xmlns:a16="http://schemas.microsoft.com/office/drawing/2014/main" val="1430278996"/>
                    </a:ext>
                  </a:extLst>
                </a:gridCol>
                <a:gridCol w="988886">
                  <a:extLst>
                    <a:ext uri="{9D8B030D-6E8A-4147-A177-3AD203B41FA5}">
                      <a16:colId xmlns:a16="http://schemas.microsoft.com/office/drawing/2014/main" val="2143830970"/>
                    </a:ext>
                  </a:extLst>
                </a:gridCol>
              </a:tblGrid>
              <a:tr h="259456">
                <a:tc>
                  <a:txBody>
                    <a:bodyPr/>
                    <a:lstStyle/>
                    <a:p>
                      <a:pPr algn="r"/>
                      <a:r>
                        <a:rPr lang="en-CA" sz="1200" dirty="0">
                          <a:effectLst/>
                        </a:rPr>
                        <a:t>Expected Inflation coefficient Estimates  </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CA" sz="1200">
                          <a:effectLst/>
                        </a:rPr>
                        <a:t>Threshold</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en-CA" sz="1200">
                          <a:effectLst/>
                        </a:rPr>
                        <a:t>High Regime</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en-CA" sz="1200">
                          <a:effectLst/>
                        </a:rPr>
                        <a:t>Low Regime </a:t>
                      </a: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92239744"/>
                  </a:ext>
                </a:extLst>
              </a:tr>
              <a:tr h="86485">
                <a:tc>
                  <a:txBody>
                    <a:bodyPr/>
                    <a:lstStyle/>
                    <a:p>
                      <a:pPr algn="r"/>
                      <a:r>
                        <a:rPr lang="en-CA" sz="1200" b="1" dirty="0">
                          <a:effectLst/>
                          <a:latin typeface="+mn-lt"/>
                          <a:ea typeface="Times New Roman" panose="02020603050405020304" pitchFamily="18" charset="0"/>
                          <a:cs typeface="Times New Roman" panose="02020603050405020304" pitchFamily="18" charset="0"/>
                        </a:rPr>
                        <a:t>Full Sample</a:t>
                      </a:r>
                    </a:p>
                  </a:txBody>
                  <a:tcPr marL="68580" marR="68580" marT="0" marB="0"/>
                </a:tc>
                <a:tc>
                  <a:txBody>
                    <a:bodyPr/>
                    <a:lstStyle/>
                    <a:p>
                      <a:pPr algn="ctr"/>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C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01651386"/>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 AR(4)</a:t>
                      </a:r>
                    </a:p>
                  </a:txBody>
                  <a:tcPr marL="68580" marR="68580" marT="0" marB="0"/>
                </a:tc>
                <a:tc>
                  <a:txBody>
                    <a:bodyPr/>
                    <a:lstStyle/>
                    <a:p>
                      <a:pPr algn="ctr"/>
                      <a:r>
                        <a:rPr lang="en-CA" sz="1200" i="1" dirty="0">
                          <a:solidFill>
                            <a:srgbClr val="000000"/>
                          </a:solidFill>
                          <a:effectLst/>
                          <a:latin typeface="+mn-lt"/>
                          <a:ea typeface="Times New Roman" panose="02020603050405020304" pitchFamily="18" charset="0"/>
                          <a:cs typeface="Times New Roman" panose="02020603050405020304" pitchFamily="18" charset="0"/>
                        </a:rPr>
                        <a:t>1.77</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i="1" dirty="0">
                          <a:solidFill>
                            <a:srgbClr val="000000"/>
                          </a:solidFill>
                          <a:effectLst/>
                          <a:latin typeface="+mn-lt"/>
                          <a:ea typeface="Times New Roman" panose="02020603050405020304" pitchFamily="18" charset="0"/>
                          <a:cs typeface="Times New Roman" panose="02020603050405020304" pitchFamily="18" charset="0"/>
                        </a:rPr>
                        <a:t>-0.54</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i="1">
                          <a:solidFill>
                            <a:srgbClr val="000000"/>
                          </a:solidFill>
                          <a:effectLst/>
                          <a:latin typeface="+mn-lt"/>
                          <a:ea typeface="Times New Roman" panose="02020603050405020304" pitchFamily="18" charset="0"/>
                          <a:cs typeface="Times New Roman" panose="02020603050405020304" pitchFamily="18" charset="0"/>
                        </a:rPr>
                        <a:t>-0.83</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1442304"/>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 ARMA(8,3)</a:t>
                      </a:r>
                    </a:p>
                  </a:txBody>
                  <a:tcPr marL="68580" marR="68580" marT="0" marB="0"/>
                </a:tc>
                <a:tc>
                  <a:txBody>
                    <a:bodyPr/>
                    <a:lstStyle/>
                    <a:p>
                      <a:pPr algn="ctr"/>
                      <a:r>
                        <a:rPr lang="en-CA" sz="1200" dirty="0">
                          <a:solidFill>
                            <a:srgbClr val="000000"/>
                          </a:solidFill>
                          <a:effectLst/>
                          <a:latin typeface="+mn-lt"/>
                          <a:ea typeface="Times New Roman" panose="02020603050405020304" pitchFamily="18" charset="0"/>
                          <a:cs typeface="Times New Roman" panose="02020603050405020304" pitchFamily="18" charset="0"/>
                        </a:rPr>
                        <a:t>1.64</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-0.50</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a:solidFill>
                            <a:srgbClr val="000000"/>
                          </a:solidFill>
                          <a:effectLst/>
                          <a:latin typeface="+mn-lt"/>
                          <a:ea typeface="Times New Roman" panose="02020603050405020304" pitchFamily="18" charset="0"/>
                          <a:cs typeface="Times New Roman" panose="02020603050405020304" pitchFamily="18" charset="0"/>
                        </a:rPr>
                        <a:t>-1.45</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93659567"/>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 Canadian VAR(1)</a:t>
                      </a:r>
                    </a:p>
                  </a:txBody>
                  <a:tcPr marL="68580" marR="68580" marT="0" marB="0"/>
                </a:tc>
                <a:tc>
                  <a:txBody>
                    <a:bodyPr/>
                    <a:lstStyle/>
                    <a:p>
                      <a:pPr algn="ctr"/>
                      <a:r>
                        <a:rPr lang="en-CA" sz="1200" dirty="0">
                          <a:solidFill>
                            <a:srgbClr val="000000"/>
                          </a:solidFill>
                          <a:effectLst/>
                          <a:latin typeface="+mn-lt"/>
                          <a:ea typeface="Times New Roman" panose="02020603050405020304" pitchFamily="18" charset="0"/>
                          <a:cs typeface="Times New Roman" panose="02020603050405020304" pitchFamily="18" charset="0"/>
                        </a:rPr>
                        <a:t>1.17</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0.50</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a:solidFill>
                            <a:srgbClr val="000000"/>
                          </a:solidFill>
                          <a:effectLst/>
                          <a:latin typeface="+mn-lt"/>
                          <a:ea typeface="Times New Roman" panose="02020603050405020304" pitchFamily="18" charset="0"/>
                          <a:cs typeface="Times New Roman" panose="02020603050405020304" pitchFamily="18" charset="0"/>
                        </a:rPr>
                        <a:t>-1.38</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88456759"/>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Canadian PC VAR(1)</a:t>
                      </a:r>
                    </a:p>
                  </a:txBody>
                  <a:tcPr marL="68580" marR="68580" marT="0" marB="0"/>
                </a:tc>
                <a:tc>
                  <a:txBody>
                    <a:bodyPr/>
                    <a:lstStyle/>
                    <a:p>
                      <a:pPr algn="ctr"/>
                      <a:r>
                        <a:rPr lang="en-CA" sz="1200" dirty="0">
                          <a:solidFill>
                            <a:srgbClr val="000000"/>
                          </a:solidFill>
                          <a:effectLst/>
                          <a:latin typeface="+mn-lt"/>
                          <a:ea typeface="Times New Roman" panose="02020603050405020304" pitchFamily="18" charset="0"/>
                          <a:cs typeface="Times New Roman" panose="02020603050405020304" pitchFamily="18" charset="0"/>
                        </a:rPr>
                        <a:t>1.81</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-0.40</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a:solidFill>
                            <a:srgbClr val="000000"/>
                          </a:solidFill>
                          <a:effectLst/>
                          <a:latin typeface="+mn-lt"/>
                          <a:ea typeface="Times New Roman" panose="02020603050405020304" pitchFamily="18" charset="0"/>
                          <a:cs typeface="Times New Roman" panose="02020603050405020304" pitchFamily="18" charset="0"/>
                        </a:rPr>
                        <a:t>-1.69</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7375793"/>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American PC VAR(2)</a:t>
                      </a:r>
                    </a:p>
                  </a:txBody>
                  <a:tcPr marL="68580" marR="68580" marT="0" marB="0"/>
                </a:tc>
                <a:tc>
                  <a:txBody>
                    <a:bodyPr/>
                    <a:lstStyle/>
                    <a:p>
                      <a:pPr algn="ctr"/>
                      <a:r>
                        <a:rPr lang="en-CA" sz="1200" dirty="0">
                          <a:solidFill>
                            <a:srgbClr val="000000"/>
                          </a:solidFill>
                          <a:effectLst/>
                          <a:latin typeface="+mn-lt"/>
                          <a:ea typeface="Times New Roman" panose="02020603050405020304" pitchFamily="18" charset="0"/>
                          <a:cs typeface="Times New Roman" panose="02020603050405020304" pitchFamily="18" charset="0"/>
                        </a:rPr>
                        <a:t>1.79</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-0.37</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a:solidFill>
                            <a:srgbClr val="000000"/>
                          </a:solidFill>
                          <a:effectLst/>
                          <a:latin typeface="+mn-lt"/>
                          <a:ea typeface="Times New Roman" panose="02020603050405020304" pitchFamily="18" charset="0"/>
                          <a:cs typeface="Times New Roman" panose="02020603050405020304" pitchFamily="18" charset="0"/>
                        </a:rPr>
                        <a:t>-0.73</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26483120"/>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Canadian DI(4)</a:t>
                      </a:r>
                    </a:p>
                  </a:txBody>
                  <a:tcPr marL="68580" marR="68580" marT="0" marB="0"/>
                </a:tc>
                <a:tc>
                  <a:txBody>
                    <a:bodyPr/>
                    <a:lstStyle/>
                    <a:p>
                      <a:pPr algn="ctr"/>
                      <a:r>
                        <a:rPr lang="en-CA" sz="1200" dirty="0">
                          <a:solidFill>
                            <a:srgbClr val="000000"/>
                          </a:solidFill>
                          <a:effectLst/>
                          <a:latin typeface="+mn-lt"/>
                          <a:ea typeface="Times New Roman" panose="02020603050405020304" pitchFamily="18" charset="0"/>
                          <a:cs typeface="Times New Roman" panose="02020603050405020304" pitchFamily="18" charset="0"/>
                        </a:rPr>
                        <a:t>0.49</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-0.43</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2.17</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1693366"/>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 American DI(4) </a:t>
                      </a:r>
                    </a:p>
                  </a:txBody>
                  <a:tcPr marL="68580" marR="68580" marT="0" marB="0"/>
                </a:tc>
                <a:tc>
                  <a:txBody>
                    <a:bodyPr/>
                    <a:lstStyle/>
                    <a:p>
                      <a:pPr algn="ctr"/>
                      <a:r>
                        <a:rPr lang="en-CA" sz="1200" dirty="0">
                          <a:solidFill>
                            <a:srgbClr val="000000"/>
                          </a:solidFill>
                          <a:effectLst/>
                          <a:latin typeface="+mn-lt"/>
                          <a:ea typeface="Times New Roman" panose="02020603050405020304" pitchFamily="18" charset="0"/>
                          <a:cs typeface="Times New Roman" panose="02020603050405020304" pitchFamily="18" charset="0"/>
                        </a:rPr>
                        <a:t>2</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0.59</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2.63</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32777964"/>
                  </a:ext>
                </a:extLst>
              </a:tr>
              <a:tr h="86485">
                <a:tc>
                  <a:txBody>
                    <a:bodyPr/>
                    <a:lstStyle/>
                    <a:p>
                      <a:pPr algn="r"/>
                      <a:r>
                        <a:rPr lang="en-CA" sz="1200" b="0" i="0" dirty="0">
                          <a:effectLst/>
                          <a:latin typeface="+mn-lt"/>
                          <a:ea typeface="Times New Roman" panose="02020603050405020304" pitchFamily="18" charset="0"/>
                          <a:cs typeface="Times New Roman" panose="02020603050405020304" pitchFamily="18" charset="0"/>
                        </a:rPr>
                        <a:t>Pre-IT</a:t>
                      </a:r>
                    </a:p>
                  </a:txBody>
                  <a:tcPr marL="68580" marR="68580" marT="0" marB="0"/>
                </a:tc>
                <a:tc>
                  <a:txBody>
                    <a:bodyPr/>
                    <a:lstStyle/>
                    <a:p>
                      <a:pPr algn="ct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138509"/>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 AR(1)</a:t>
                      </a:r>
                    </a:p>
                  </a:txBody>
                  <a:tcPr marL="68580" marR="68580" marT="0" marB="0"/>
                </a:tc>
                <a:tc>
                  <a:txBody>
                    <a:bodyPr/>
                    <a:lstStyle/>
                    <a:p>
                      <a:pPr algn="ctr"/>
                      <a:r>
                        <a:rPr lang="en-CA" sz="1200" i="1">
                          <a:solidFill>
                            <a:srgbClr val="000000"/>
                          </a:solidFill>
                          <a:effectLst/>
                          <a:latin typeface="+mn-lt"/>
                          <a:ea typeface="Times New Roman" panose="02020603050405020304" pitchFamily="18" charset="0"/>
                          <a:cs typeface="Times New Roman" panose="02020603050405020304" pitchFamily="18" charset="0"/>
                        </a:rPr>
                        <a:t>2.23</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i="1" dirty="0">
                          <a:solidFill>
                            <a:srgbClr val="000000"/>
                          </a:solidFill>
                          <a:effectLst/>
                          <a:latin typeface="+mn-lt"/>
                          <a:ea typeface="Times New Roman" panose="02020603050405020304" pitchFamily="18" charset="0"/>
                          <a:cs typeface="Times New Roman" panose="02020603050405020304" pitchFamily="18" charset="0"/>
                        </a:rPr>
                        <a:t>-1.03</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i="1">
                          <a:solidFill>
                            <a:srgbClr val="000000"/>
                          </a:solidFill>
                          <a:effectLst/>
                          <a:latin typeface="+mn-lt"/>
                          <a:ea typeface="Times New Roman" panose="02020603050405020304" pitchFamily="18" charset="0"/>
                          <a:cs typeface="Times New Roman" panose="02020603050405020304" pitchFamily="18" charset="0"/>
                        </a:rPr>
                        <a:t>0.12</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60032623"/>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 ARMA(5,2)</a:t>
                      </a:r>
                    </a:p>
                  </a:txBody>
                  <a:tcPr marL="68580" marR="68580" marT="0" marB="0"/>
                </a:tc>
                <a:tc>
                  <a:txBody>
                    <a:bodyPr/>
                    <a:lstStyle/>
                    <a:p>
                      <a:pPr algn="ctr"/>
                      <a:r>
                        <a:rPr lang="en-CA" sz="1200">
                          <a:solidFill>
                            <a:srgbClr val="000000"/>
                          </a:solidFill>
                          <a:effectLst/>
                          <a:latin typeface="+mn-lt"/>
                          <a:ea typeface="Times New Roman" panose="02020603050405020304" pitchFamily="18" charset="0"/>
                          <a:cs typeface="Times New Roman" panose="02020603050405020304" pitchFamily="18" charset="0"/>
                        </a:rPr>
                        <a:t>2.19</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-0.32</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a:solidFill>
                            <a:srgbClr val="000000"/>
                          </a:solidFill>
                          <a:effectLst/>
                          <a:latin typeface="+mn-lt"/>
                          <a:ea typeface="Times New Roman" panose="02020603050405020304" pitchFamily="18" charset="0"/>
                          <a:cs typeface="Times New Roman" panose="02020603050405020304" pitchFamily="18" charset="0"/>
                        </a:rPr>
                        <a:t>-0.46</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19633709"/>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 Canadian VAR(2)</a:t>
                      </a:r>
                    </a:p>
                  </a:txBody>
                  <a:tcPr marL="68580" marR="68580" marT="0" marB="0"/>
                </a:tc>
                <a:tc>
                  <a:txBody>
                    <a:bodyPr/>
                    <a:lstStyle/>
                    <a:p>
                      <a:pPr algn="ctr"/>
                      <a:r>
                        <a:rPr lang="en-CA" sz="1200" dirty="0">
                          <a:solidFill>
                            <a:srgbClr val="000000"/>
                          </a:solidFill>
                          <a:effectLst/>
                          <a:latin typeface="+mn-lt"/>
                          <a:ea typeface="Times New Roman" panose="02020603050405020304" pitchFamily="18" charset="0"/>
                          <a:cs typeface="Times New Roman" panose="02020603050405020304" pitchFamily="18" charset="0"/>
                        </a:rPr>
                        <a:t>2.08</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-0.12</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a:solidFill>
                            <a:srgbClr val="000000"/>
                          </a:solidFill>
                          <a:effectLst/>
                          <a:latin typeface="+mn-lt"/>
                          <a:ea typeface="Times New Roman" panose="02020603050405020304" pitchFamily="18" charset="0"/>
                          <a:cs typeface="Times New Roman" panose="02020603050405020304" pitchFamily="18" charset="0"/>
                        </a:rPr>
                        <a:t>-1.11</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46571593"/>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Canadian PC VAR(1)</a:t>
                      </a:r>
                    </a:p>
                  </a:txBody>
                  <a:tcPr marL="68580" marR="68580" marT="0" marB="0"/>
                </a:tc>
                <a:tc>
                  <a:txBody>
                    <a:bodyPr/>
                    <a:lstStyle/>
                    <a:p>
                      <a:pPr algn="ctr"/>
                      <a:r>
                        <a:rPr lang="en-CA" sz="1200">
                          <a:solidFill>
                            <a:srgbClr val="000000"/>
                          </a:solidFill>
                          <a:effectLst/>
                          <a:latin typeface="+mn-lt"/>
                          <a:ea typeface="Times New Roman" panose="02020603050405020304" pitchFamily="18" charset="0"/>
                          <a:cs typeface="Times New Roman" panose="02020603050405020304" pitchFamily="18" charset="0"/>
                        </a:rPr>
                        <a:t>2.2</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-0.72</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-0.86</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61210675"/>
                  </a:ext>
                </a:extLst>
              </a:tr>
              <a:tr h="95634">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American PC VAR(2)</a:t>
                      </a:r>
                    </a:p>
                  </a:txBody>
                  <a:tcPr marL="68580" marR="68580" marT="0" marB="0"/>
                </a:tc>
                <a:tc>
                  <a:txBody>
                    <a:bodyPr/>
                    <a:lstStyle/>
                    <a:p>
                      <a:pPr algn="ctr"/>
                      <a:r>
                        <a:rPr lang="en-CA" sz="1200">
                          <a:solidFill>
                            <a:srgbClr val="000000"/>
                          </a:solidFill>
                          <a:effectLst/>
                          <a:latin typeface="+mn-lt"/>
                          <a:ea typeface="Times New Roman" panose="02020603050405020304" pitchFamily="18" charset="0"/>
                          <a:cs typeface="Times New Roman" panose="02020603050405020304" pitchFamily="18" charset="0"/>
                        </a:rPr>
                        <a:t>2.34</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-0.82</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0.31</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95107463"/>
                  </a:ext>
                </a:extLst>
              </a:tr>
              <a:tr h="172971">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Canadian DI(4)</a:t>
                      </a:r>
                    </a:p>
                  </a:txBody>
                  <a:tcPr marL="68580" marR="68580" marT="0" marB="0"/>
                </a:tc>
                <a:tc>
                  <a:txBody>
                    <a:bodyPr/>
                    <a:lstStyle/>
                    <a:p>
                      <a:pPr algn="ctr"/>
                      <a:r>
                        <a:rPr lang="en-CA" sz="1200">
                          <a:solidFill>
                            <a:srgbClr val="000000"/>
                          </a:solidFill>
                          <a:effectLst/>
                          <a:latin typeface="+mn-lt"/>
                          <a:ea typeface="Times New Roman" panose="02020603050405020304" pitchFamily="18" charset="0"/>
                          <a:cs typeface="Times New Roman" panose="02020603050405020304" pitchFamily="18" charset="0"/>
                        </a:rPr>
                        <a:t>1.96</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-1.14</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-1.00</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61076699"/>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 American DI(4) </a:t>
                      </a:r>
                    </a:p>
                  </a:txBody>
                  <a:tcPr marL="68580" marR="68580" marT="0" marB="0"/>
                </a:tc>
                <a:tc>
                  <a:txBody>
                    <a:bodyPr/>
                    <a:lstStyle/>
                    <a:p>
                      <a:pPr algn="ctr"/>
                      <a:r>
                        <a:rPr lang="en-CA" sz="1200">
                          <a:solidFill>
                            <a:srgbClr val="000000"/>
                          </a:solidFill>
                          <a:effectLst/>
                          <a:latin typeface="+mn-lt"/>
                          <a:ea typeface="Times New Roman" panose="02020603050405020304" pitchFamily="18" charset="0"/>
                          <a:cs typeface="Times New Roman" panose="02020603050405020304" pitchFamily="18" charset="0"/>
                        </a:rPr>
                        <a:t>1.85</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-0.51</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-0.34</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244489"/>
                  </a:ext>
                </a:extLst>
              </a:tr>
              <a:tr h="86485">
                <a:tc>
                  <a:txBody>
                    <a:bodyPr/>
                    <a:lstStyle/>
                    <a:p>
                      <a:pPr algn="r"/>
                      <a:r>
                        <a:rPr lang="en-CA" sz="1200" b="0" i="0" dirty="0">
                          <a:effectLst/>
                          <a:latin typeface="+mn-lt"/>
                          <a:ea typeface="Times New Roman" panose="02020603050405020304" pitchFamily="18" charset="0"/>
                          <a:cs typeface="Times New Roman" panose="02020603050405020304" pitchFamily="18" charset="0"/>
                        </a:rPr>
                        <a:t>Post-IT</a:t>
                      </a:r>
                    </a:p>
                  </a:txBody>
                  <a:tcPr marL="68580" marR="68580" marT="0" marB="0"/>
                </a:tc>
                <a:tc>
                  <a:txBody>
                    <a:bodyPr/>
                    <a:lstStyle/>
                    <a:p>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gridSpan="2">
                  <a:txBody>
                    <a:bodyPr/>
                    <a:lstStyle/>
                    <a:p>
                      <a:pPr algn="l"/>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687417040"/>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 AR(3)</a:t>
                      </a:r>
                    </a:p>
                  </a:txBody>
                  <a:tcPr marL="68580" marR="68580" marT="0" marB="0"/>
                </a:tc>
                <a:tc>
                  <a:txBody>
                    <a:bodyPr/>
                    <a:lstStyle/>
                    <a:p>
                      <a:pPr algn="ctr"/>
                      <a:r>
                        <a:rPr lang="en-CA" sz="1200" i="1">
                          <a:solidFill>
                            <a:srgbClr val="000000"/>
                          </a:solidFill>
                          <a:effectLst/>
                          <a:latin typeface="+mn-lt"/>
                          <a:ea typeface="Times New Roman" panose="02020603050405020304" pitchFamily="18" charset="0"/>
                          <a:cs typeface="Times New Roman" panose="02020603050405020304" pitchFamily="18" charset="0"/>
                        </a:rPr>
                        <a:t>0.24</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i="1" dirty="0">
                          <a:solidFill>
                            <a:srgbClr val="000000"/>
                          </a:solidFill>
                          <a:effectLst/>
                          <a:latin typeface="+mn-lt"/>
                          <a:ea typeface="Times New Roman" panose="02020603050405020304" pitchFamily="18" charset="0"/>
                          <a:cs typeface="Times New Roman" panose="02020603050405020304" pitchFamily="18" charset="0"/>
                        </a:rPr>
                        <a:t>-2.41</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i="1" dirty="0">
                          <a:solidFill>
                            <a:srgbClr val="000000"/>
                          </a:solidFill>
                          <a:effectLst/>
                          <a:latin typeface="+mn-lt"/>
                          <a:ea typeface="Times New Roman" panose="02020603050405020304" pitchFamily="18" charset="0"/>
                          <a:cs typeface="Times New Roman" panose="02020603050405020304" pitchFamily="18" charset="0"/>
                        </a:rPr>
                        <a:t>-27.58**</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52327174"/>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 ARMA(3,3)</a:t>
                      </a:r>
                    </a:p>
                  </a:txBody>
                  <a:tcPr marL="68580" marR="68580" marT="0" marB="0"/>
                </a:tc>
                <a:tc>
                  <a:txBody>
                    <a:bodyPr/>
                    <a:lstStyle/>
                    <a:p>
                      <a:pPr algn="ctr"/>
                      <a:r>
                        <a:rPr lang="en-CA" sz="1200" dirty="0">
                          <a:solidFill>
                            <a:srgbClr val="000000"/>
                          </a:solidFill>
                          <a:effectLst/>
                          <a:latin typeface="+mn-lt"/>
                          <a:ea typeface="Times New Roman" panose="02020603050405020304" pitchFamily="18" charset="0"/>
                          <a:cs typeface="Times New Roman" panose="02020603050405020304" pitchFamily="18" charset="0"/>
                        </a:rPr>
                        <a:t>0.84</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-0.15</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0.05</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25468638"/>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 Canadian VAR(2)</a:t>
                      </a:r>
                    </a:p>
                  </a:txBody>
                  <a:tcPr marL="68580" marR="68580" marT="0" marB="0"/>
                </a:tc>
                <a:tc>
                  <a:txBody>
                    <a:bodyPr/>
                    <a:lstStyle/>
                    <a:p>
                      <a:pPr algn="ctr"/>
                      <a:r>
                        <a:rPr lang="en-CA" sz="1200" dirty="0">
                          <a:solidFill>
                            <a:srgbClr val="000000"/>
                          </a:solidFill>
                          <a:effectLst/>
                          <a:latin typeface="+mn-lt"/>
                          <a:ea typeface="Times New Roman" panose="02020603050405020304" pitchFamily="18" charset="0"/>
                          <a:cs typeface="Times New Roman" panose="02020603050405020304" pitchFamily="18" charset="0"/>
                        </a:rPr>
                        <a:t>0.91</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0.71</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0.82</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8786845"/>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Canadian PC VAR(2)</a:t>
                      </a:r>
                    </a:p>
                  </a:txBody>
                  <a:tcPr marL="68580" marR="68580" marT="0" marB="0"/>
                </a:tc>
                <a:tc>
                  <a:txBody>
                    <a:bodyPr/>
                    <a:lstStyle/>
                    <a:p>
                      <a:pPr algn="ctr"/>
                      <a:r>
                        <a:rPr lang="en-CA" sz="1200" dirty="0">
                          <a:solidFill>
                            <a:srgbClr val="000000"/>
                          </a:solidFill>
                          <a:effectLst/>
                          <a:latin typeface="+mn-lt"/>
                          <a:ea typeface="Times New Roman" panose="02020603050405020304" pitchFamily="18" charset="0"/>
                          <a:cs typeface="Times New Roman" panose="02020603050405020304" pitchFamily="18" charset="0"/>
                        </a:rPr>
                        <a:t>0.42</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a:solidFill>
                            <a:srgbClr val="000000"/>
                          </a:solidFill>
                          <a:effectLst/>
                          <a:latin typeface="+mn-lt"/>
                          <a:ea typeface="Times New Roman" panose="02020603050405020304" pitchFamily="18" charset="0"/>
                          <a:cs typeface="Times New Roman" panose="02020603050405020304" pitchFamily="18" charset="0"/>
                        </a:rPr>
                        <a:t>0.71</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4.42</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85056074"/>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American PC VAR(2)</a:t>
                      </a:r>
                    </a:p>
                  </a:txBody>
                  <a:tcPr marL="68580" marR="68580" marT="0" marB="0"/>
                </a:tc>
                <a:tc>
                  <a:txBody>
                    <a:bodyPr/>
                    <a:lstStyle/>
                    <a:p>
                      <a:pPr algn="ctr"/>
                      <a:r>
                        <a:rPr lang="en-CA" sz="1200" dirty="0">
                          <a:solidFill>
                            <a:srgbClr val="000000"/>
                          </a:solidFill>
                          <a:effectLst/>
                          <a:latin typeface="+mn-lt"/>
                          <a:ea typeface="Times New Roman" panose="02020603050405020304" pitchFamily="18" charset="0"/>
                          <a:cs typeface="Times New Roman" panose="02020603050405020304" pitchFamily="18" charset="0"/>
                        </a:rPr>
                        <a:t>0.56</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1.15</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-2.18</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01206430"/>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Canadian DI(4)</a:t>
                      </a:r>
                    </a:p>
                  </a:txBody>
                  <a:tcPr marL="68580" marR="68580" marT="0" marB="0"/>
                </a:tc>
                <a:tc>
                  <a:txBody>
                    <a:bodyPr/>
                    <a:lstStyle/>
                    <a:p>
                      <a:pPr algn="ctr"/>
                      <a:r>
                        <a:rPr lang="en-CA" sz="1200">
                          <a:solidFill>
                            <a:srgbClr val="000000"/>
                          </a:solidFill>
                          <a:effectLst/>
                          <a:latin typeface="+mn-lt"/>
                          <a:ea typeface="Times New Roman" panose="02020603050405020304" pitchFamily="18" charset="0"/>
                          <a:cs typeface="Times New Roman" panose="02020603050405020304" pitchFamily="18" charset="0"/>
                        </a:rPr>
                        <a:t>0.62</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0.52</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2.79</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2149432"/>
                  </a:ext>
                </a:extLst>
              </a:tr>
              <a:tr h="86485">
                <a:tc>
                  <a:txBody>
                    <a:bodyPr/>
                    <a:lstStyle/>
                    <a:p>
                      <a:pPr algn="r"/>
                      <a:r>
                        <a:rPr lang="en-CA" sz="1200" b="0" i="0" dirty="0">
                          <a:solidFill>
                            <a:schemeClr val="bg1"/>
                          </a:solidFill>
                          <a:effectLst/>
                          <a:latin typeface="+mn-lt"/>
                          <a:ea typeface="Times New Roman" panose="02020603050405020304" pitchFamily="18" charset="0"/>
                          <a:cs typeface="Times New Roman" panose="02020603050405020304" pitchFamily="18" charset="0"/>
                        </a:rPr>
                        <a:t> American DI(4) </a:t>
                      </a:r>
                    </a:p>
                  </a:txBody>
                  <a:tcPr marL="68580" marR="68580" marT="0" marB="0"/>
                </a:tc>
                <a:tc>
                  <a:txBody>
                    <a:bodyPr/>
                    <a:lstStyle/>
                    <a:p>
                      <a:pPr algn="ctr"/>
                      <a:r>
                        <a:rPr lang="en-CA" sz="1200">
                          <a:solidFill>
                            <a:srgbClr val="000000"/>
                          </a:solidFill>
                          <a:effectLst/>
                          <a:latin typeface="+mn-lt"/>
                          <a:ea typeface="Times New Roman" panose="02020603050405020304" pitchFamily="18" charset="0"/>
                          <a:cs typeface="Times New Roman" panose="02020603050405020304" pitchFamily="18" charset="0"/>
                        </a:rPr>
                        <a:t>0.24</a:t>
                      </a:r>
                      <a:endParaRPr lang="en-CA"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-0.37</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CA" sz="1200" dirty="0">
                          <a:solidFill>
                            <a:srgbClr val="000000"/>
                          </a:solidFill>
                          <a:effectLst/>
                          <a:latin typeface="+mn-lt"/>
                          <a:ea typeface="Times New Roman" panose="02020603050405020304" pitchFamily="18" charset="0"/>
                          <a:cs typeface="Times New Roman" panose="02020603050405020304" pitchFamily="18" charset="0"/>
                        </a:rPr>
                        <a:t>-0.11</a:t>
                      </a:r>
                      <a:endParaRPr lang="en-C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96441345"/>
                  </a:ext>
                </a:extLst>
              </a:tr>
            </a:tbl>
          </a:graphicData>
        </a:graphic>
      </p:graphicFrame>
      <p:sp>
        <p:nvSpPr>
          <p:cNvPr id="4" name="Slide Number Placeholder 3">
            <a:extLst>
              <a:ext uri="{FF2B5EF4-FFF2-40B4-BE49-F238E27FC236}">
                <a16:creationId xmlns:a16="http://schemas.microsoft.com/office/drawing/2014/main" id="{DA629D3F-644E-FB7B-F58C-44A7715DF51B}"/>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9" name="TextBox 8">
            <a:extLst>
              <a:ext uri="{FF2B5EF4-FFF2-40B4-BE49-F238E27FC236}">
                <a16:creationId xmlns:a16="http://schemas.microsoft.com/office/drawing/2014/main" id="{CB0C7C6E-0EF4-FEFB-F991-98530527AF51}"/>
              </a:ext>
            </a:extLst>
          </p:cNvPr>
          <p:cNvSpPr txBox="1"/>
          <p:nvPr/>
        </p:nvSpPr>
        <p:spPr>
          <a:xfrm>
            <a:off x="6439789" y="2630064"/>
            <a:ext cx="4805916" cy="3693319"/>
          </a:xfrm>
          <a:prstGeom prst="rect">
            <a:avLst/>
          </a:prstGeom>
          <a:noFill/>
        </p:spPr>
        <p:txBody>
          <a:bodyPr wrap="square" rtlCol="0">
            <a:spAutoFit/>
          </a:bodyPr>
          <a:lstStyle/>
          <a:p>
            <a:r>
              <a:rPr lang="en-US" dirty="0"/>
              <a:t>Fisher hypothesis supported in 95% of low regime estimates, Post-IT AR(3) is the notable exception </a:t>
            </a:r>
          </a:p>
          <a:p>
            <a:endParaRPr lang="en-US" dirty="0"/>
          </a:p>
          <a:p>
            <a:r>
              <a:rPr lang="en-US" dirty="0"/>
              <a:t>High regime categorically supports Fisher hypothesis. </a:t>
            </a:r>
          </a:p>
          <a:p>
            <a:endParaRPr lang="en-US" dirty="0"/>
          </a:p>
          <a:p>
            <a:r>
              <a:rPr lang="en-US" dirty="0"/>
              <a:t>The threshold level is considerably lower for all Post-IT estimates (unsurprising) but well below 2% annualized for AR(3) and the American DI </a:t>
            </a:r>
          </a:p>
          <a:p>
            <a:endParaRPr lang="en-US" dirty="0"/>
          </a:p>
          <a:p>
            <a:endParaRPr lang="en-US" dirty="0"/>
          </a:p>
          <a:p>
            <a:endParaRPr lang="en-US" dirty="0"/>
          </a:p>
        </p:txBody>
      </p:sp>
    </p:spTree>
    <p:extLst>
      <p:ext uri="{BB962C8B-B14F-4D97-AF65-F5344CB8AC3E}">
        <p14:creationId xmlns:p14="http://schemas.microsoft.com/office/powerpoint/2010/main" val="4197881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200BF-38B9-E7DB-478B-D9AEBBA74F4D}"/>
              </a:ext>
            </a:extLst>
          </p:cNvPr>
          <p:cNvSpPr>
            <a:spLocks noGrp="1"/>
          </p:cNvSpPr>
          <p:nvPr>
            <p:ph type="title"/>
          </p:nvPr>
        </p:nvSpPr>
        <p:spPr/>
        <p:txBody>
          <a:bodyPr/>
          <a:lstStyle/>
          <a:p>
            <a:r>
              <a:rPr lang="en-US" dirty="0"/>
              <a:t>7. Conclusion &amp; Highlights</a:t>
            </a:r>
          </a:p>
        </p:txBody>
      </p:sp>
      <p:sp>
        <p:nvSpPr>
          <p:cNvPr id="3" name="Content Placeholder 2">
            <a:extLst>
              <a:ext uri="{FF2B5EF4-FFF2-40B4-BE49-F238E27FC236}">
                <a16:creationId xmlns:a16="http://schemas.microsoft.com/office/drawing/2014/main" id="{0E41FFEF-F0E4-2FEF-FD0A-4E71580CBAC5}"/>
              </a:ext>
            </a:extLst>
          </p:cNvPr>
          <p:cNvSpPr>
            <a:spLocks noGrp="1"/>
          </p:cNvSpPr>
          <p:nvPr>
            <p:ph idx="1"/>
          </p:nvPr>
        </p:nvSpPr>
        <p:spPr>
          <a:xfrm>
            <a:off x="379174" y="2088256"/>
            <a:ext cx="11231634" cy="4620888"/>
          </a:xfrm>
        </p:spPr>
        <p:txBody>
          <a:bodyPr>
            <a:normAutofit fontScale="92500" lnSpcReduction="20000"/>
          </a:bodyPr>
          <a:lstStyle/>
          <a:p>
            <a:pPr marL="0" indent="0">
              <a:buNone/>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 </a:t>
            </a:r>
            <a:r>
              <a:rPr lang="en-US" sz="2200" dirty="0"/>
              <a:t>The impact of inflation expectations on real stock returns failed to produce significant results in 86% of the inflation decomposition models tested, suggesting that the Fisher hypothesis is broadly supported for Canadian equities </a:t>
            </a:r>
          </a:p>
          <a:p>
            <a:pPr>
              <a:buFont typeface="Arial" panose="020B0604020202020204" pitchFamily="34" charset="0"/>
              <a:buChar char="•"/>
            </a:pPr>
            <a:r>
              <a:rPr lang="en-US" sz="2200" dirty="0"/>
              <a:t>The notable outlier was the Post-IT YoY era which was slightly surprising given the tame dynamics inflation exhibited during the period  </a:t>
            </a:r>
          </a:p>
          <a:p>
            <a:pPr>
              <a:buFont typeface="Arial" panose="020B0604020202020204" pitchFamily="34" charset="0"/>
              <a:buChar char="•"/>
            </a:pPr>
            <a:r>
              <a:rPr lang="en-US" sz="2200" dirty="0"/>
              <a:t>A novel contribution to the literature was employing diffusion indices to the the inflation decomposition stage, across every sample, the DI estimates for inflation expectations were insignificant. </a:t>
            </a:r>
          </a:p>
          <a:p>
            <a:pPr>
              <a:buFont typeface="Arial" panose="020B0604020202020204" pitchFamily="34" charset="0"/>
              <a:buChar char="•"/>
            </a:pPr>
            <a:r>
              <a:rPr lang="en-US" sz="2200" dirty="0"/>
              <a:t>Given that DIs draw on the broadest information set, their results should be considered the most robust  </a:t>
            </a:r>
          </a:p>
          <a:p>
            <a:pPr>
              <a:buFont typeface="Arial" panose="020B0604020202020204" pitchFamily="34" charset="0"/>
              <a:buChar char="•"/>
            </a:pPr>
            <a:r>
              <a:rPr lang="en-US" sz="2200" dirty="0"/>
              <a:t>Supportive evidence for the Fisher hypothesis in the Pre-IT subsamples differs from original works in the field.  Comparisons of linear and threshold estimates suggest that previous specifications overlooked non-linearities in the relationship between real stock returns and inflation expectations.  </a:t>
            </a:r>
          </a:p>
          <a:p>
            <a:pPr>
              <a:buFont typeface="Arial" panose="020B0604020202020204" pitchFamily="34" charset="0"/>
              <a:buChar char="•"/>
            </a:pPr>
            <a:endParaRPr lang="en-US" sz="22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5795FEE-3F84-E80C-1F88-B980E032F933}"/>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5" name="Rectangle 4">
            <a:extLst>
              <a:ext uri="{FF2B5EF4-FFF2-40B4-BE49-F238E27FC236}">
                <a16:creationId xmlns:a16="http://schemas.microsoft.com/office/drawing/2014/main" id="{B02B5836-C66D-92EA-0403-CC0898546621}"/>
              </a:ext>
            </a:extLst>
          </p:cNvPr>
          <p:cNvSpPr/>
          <p:nvPr/>
        </p:nvSpPr>
        <p:spPr>
          <a:xfrm>
            <a:off x="474867" y="1174103"/>
            <a:ext cx="5256082" cy="567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mj-lt"/>
              </a:rPr>
              <a:t>6. Conclusion and Highlights</a:t>
            </a:r>
          </a:p>
        </p:txBody>
      </p:sp>
    </p:spTree>
    <p:extLst>
      <p:ext uri="{BB962C8B-B14F-4D97-AF65-F5344CB8AC3E}">
        <p14:creationId xmlns:p14="http://schemas.microsoft.com/office/powerpoint/2010/main" val="1553304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F1FD0-918B-7AA6-2B15-19B48336D3FC}"/>
              </a:ext>
            </a:extLst>
          </p:cNvPr>
          <p:cNvSpPr>
            <a:spLocks noGrp="1"/>
          </p:cNvSpPr>
          <p:nvPr>
            <p:ph type="title"/>
          </p:nvPr>
        </p:nvSpPr>
        <p:spPr/>
        <p:txBody>
          <a:bodyPr/>
          <a:lstStyle/>
          <a:p>
            <a:r>
              <a:rPr lang="en-US" dirty="0"/>
              <a:t>7. Future work</a:t>
            </a:r>
          </a:p>
        </p:txBody>
      </p:sp>
      <p:sp>
        <p:nvSpPr>
          <p:cNvPr id="3" name="Content Placeholder 2">
            <a:extLst>
              <a:ext uri="{FF2B5EF4-FFF2-40B4-BE49-F238E27FC236}">
                <a16:creationId xmlns:a16="http://schemas.microsoft.com/office/drawing/2014/main" id="{ADA701F4-E877-4000-0609-D4C73AE661DB}"/>
              </a:ext>
            </a:extLst>
          </p:cNvPr>
          <p:cNvSpPr>
            <a:spLocks noGrp="1"/>
          </p:cNvSpPr>
          <p:nvPr>
            <p:ph idx="1"/>
          </p:nvPr>
        </p:nvSpPr>
        <p:spPr/>
        <p:txBody>
          <a:bodyPr/>
          <a:lstStyle/>
          <a:p>
            <a:pPr>
              <a:buFont typeface="Arial" panose="020B0604020202020204" pitchFamily="34" charset="0"/>
              <a:buChar char="•"/>
            </a:pPr>
            <a:r>
              <a:rPr lang="en-US" dirty="0"/>
              <a:t>I followed the threshold estimation method of Lee and Wang (2017), which was simply to establish the threshold such that the SSE was minimized. It would be interesting to see how the impact of expectations varies if the threshold is set according to the distribution of expected inflation. </a:t>
            </a:r>
          </a:p>
          <a:p>
            <a:pPr>
              <a:buFont typeface="Arial" panose="020B0604020202020204" pitchFamily="34" charset="0"/>
              <a:buChar char="•"/>
            </a:pPr>
            <a:r>
              <a:rPr lang="en-US" dirty="0"/>
              <a:t>A strict transition was enforced between each regime, i.e. an observation fell exactly into the high/low regime. The switch may be more prolonged, the use of a STARX model would aid in addressing this.</a:t>
            </a:r>
          </a:p>
          <a:p>
            <a:pPr>
              <a:buFont typeface="Arial" panose="020B0604020202020204" pitchFamily="34" charset="0"/>
              <a:buChar char="•"/>
            </a:pPr>
            <a:r>
              <a:rPr lang="en-US" dirty="0"/>
              <a:t>A considerable portion of the novelty of our approach lies in the extension of inflation decomposition beyond adaptive expectations. Extending to VAR,VARX and diffusion indices provided interesting results for Canada, we think it would be interesting to employ the same framework to a broader set of countries. We could then combine the panel approach of Lee and Wang (2017) with the more complex decomposition models we estimated.</a:t>
            </a:r>
          </a:p>
        </p:txBody>
      </p:sp>
      <p:sp>
        <p:nvSpPr>
          <p:cNvPr id="4" name="Slide Number Placeholder 3">
            <a:extLst>
              <a:ext uri="{FF2B5EF4-FFF2-40B4-BE49-F238E27FC236}">
                <a16:creationId xmlns:a16="http://schemas.microsoft.com/office/drawing/2014/main" id="{C40AADC4-93B6-6F0E-9DB0-0224F14C7B94}"/>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61730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2950A-12AF-B381-FD7B-3EA4680A3A63}"/>
              </a:ext>
            </a:extLst>
          </p:cNvPr>
          <p:cNvSpPr>
            <a:spLocks noGrp="1"/>
          </p:cNvSpPr>
          <p:nvPr>
            <p:ph type="title"/>
          </p:nvPr>
        </p:nvSpPr>
        <p:spPr/>
        <p:txBody>
          <a:bodyPr/>
          <a:lstStyle/>
          <a:p>
            <a:r>
              <a:rPr lang="en-US" dirty="0"/>
              <a:t>Additional Slides</a:t>
            </a:r>
          </a:p>
        </p:txBody>
      </p:sp>
      <p:sp>
        <p:nvSpPr>
          <p:cNvPr id="3" name="Content Placeholder 2">
            <a:extLst>
              <a:ext uri="{FF2B5EF4-FFF2-40B4-BE49-F238E27FC236}">
                <a16:creationId xmlns:a16="http://schemas.microsoft.com/office/drawing/2014/main" id="{2BCF668D-67F5-379E-25D9-6EFF918D469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63B543B7-DA91-277D-9D56-4E18E89308E5}"/>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189100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A000A-026B-5785-98AE-AD3A777AB952}"/>
              </a:ext>
            </a:extLst>
          </p:cNvPr>
          <p:cNvSpPr>
            <a:spLocks noGrp="1"/>
          </p:cNvSpPr>
          <p:nvPr>
            <p:ph type="title"/>
          </p:nvPr>
        </p:nvSpPr>
        <p:spPr/>
        <p:txBody>
          <a:bodyPr/>
          <a:lstStyle/>
          <a:p>
            <a:r>
              <a:rPr lang="en-US" dirty="0"/>
              <a:t>Econometric specification (cont’d)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147E8CA-F596-6DDA-3CE1-E02C4C96286F}"/>
                  </a:ext>
                </a:extLst>
              </p:cNvPr>
              <p:cNvSpPr>
                <a:spLocks noGrp="1"/>
              </p:cNvSpPr>
              <p:nvPr>
                <p:ph idx="1"/>
              </p:nvPr>
            </p:nvSpPr>
            <p:spPr>
              <a:xfrm>
                <a:off x="127592" y="2180496"/>
                <a:ext cx="11812771" cy="4140766"/>
              </a:xfrm>
            </p:spPr>
            <p:txBody>
              <a:bodyPr anchor="t">
                <a:normAutofit/>
              </a:bodyPr>
              <a:lstStyle/>
              <a:p>
                <a:pPr marL="0" indent="0">
                  <a:buNone/>
                </a:pPr>
                <a:r>
                  <a:rPr lang="en-US" dirty="0"/>
                  <a:t>The inputs of both expected and unexpected inflation from equations 8-12 introduces Generated Regressor Bias (GRB) which produces artificially low standard errors </a:t>
                </a:r>
              </a:p>
              <a:p>
                <a:pPr marL="0" indent="0">
                  <a:buNone/>
                </a:pPr>
                <a:r>
                  <a:rPr lang="en-US" dirty="0"/>
                  <a:t>To correct GRB, bootstrapping is employed in the following fashion: </a:t>
                </a:r>
              </a:p>
              <a:p>
                <a:pPr marL="0" indent="0">
                  <a:buNone/>
                </a:pPr>
                <a:r>
                  <a:rPr lang="en-US" sz="1800" dirty="0">
                    <a:effectLst/>
                    <a:ea typeface="Times New Roman" panose="02020603050405020304" pitchFamily="18" charset="0"/>
                    <a:cs typeface="Calibri" panose="020F0502020204030204" pitchFamily="34" charset="0"/>
                  </a:rPr>
                  <a:t>1. 	</a:t>
                </a:r>
                <a14:m>
                  <m:oMath xmlns:m="http://schemas.openxmlformats.org/officeDocument/2006/math">
                    <m:sSub>
                      <m:sSubPr>
                        <m:ctrlPr>
                          <a:rPr lang="en-CA" sz="1900" i="1" smtClean="0">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𝑟</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𝑡</m:t>
                        </m:r>
                      </m:sub>
                    </m:sSub>
                    <m:r>
                      <a:rPr lang="en-CA" sz="1900"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0</m:t>
                        </m:r>
                      </m:sub>
                    </m:sSub>
                    <m:r>
                      <a:rPr lang="en-CA" sz="1900" i="1">
                        <a:effectLst/>
                        <a:latin typeface="Cambria Math" panose="02040503050406030204" pitchFamily="18" charset="0"/>
                        <a:ea typeface="Times New Roman" panose="02020603050405020304" pitchFamily="18" charset="0"/>
                        <a:cs typeface="Calibri" panose="020F0502020204030204" pitchFamily="34" charset="0"/>
                      </a:rPr>
                      <m:t>+</m:t>
                    </m:r>
                    <m:d>
                      <m:d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dPr>
                      <m:e>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1</m:t>
                            </m:r>
                          </m:sub>
                        </m:sSub>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𝑟</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𝑡</m:t>
                            </m:r>
                            <m:r>
                              <a:rPr lang="en-CA" sz="1900" i="1">
                                <a:effectLst/>
                                <a:latin typeface="Cambria Math" panose="02040503050406030204" pitchFamily="18" charset="0"/>
                                <a:ea typeface="Times New Roman" panose="02020603050405020304" pitchFamily="18" charset="0"/>
                                <a:cs typeface="Calibri" panose="020F0502020204030204" pitchFamily="34" charset="0"/>
                              </a:rPr>
                              <m:t>−1</m:t>
                            </m:r>
                          </m:sub>
                        </m:sSub>
                        <m:r>
                          <a:rPr lang="en-CA" sz="1900"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2</m:t>
                            </m:r>
                          </m:sub>
                        </m:sSub>
                        <m:r>
                          <a:rPr lang="en-CA" sz="1900" i="1">
                            <a:effectLst/>
                            <a:latin typeface="Cambria Math" panose="02040503050406030204" pitchFamily="18" charset="0"/>
                            <a:ea typeface="Times New Roman" panose="02020603050405020304" pitchFamily="18" charset="0"/>
                            <a:cs typeface="Calibri" panose="020F0502020204030204" pitchFamily="34" charset="0"/>
                          </a:rPr>
                          <m:t>𝐸</m:t>
                        </m:r>
                        <m:d>
                          <m:d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dPr>
                          <m:e>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𝜋</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𝑡</m:t>
                                </m:r>
                              </m:sub>
                            </m:sSub>
                          </m:e>
                        </m:d>
                        <m:r>
                          <a:rPr lang="en-CA" sz="1900"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3</m:t>
                            </m:r>
                          </m:sub>
                        </m:sSub>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𝜀</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𝑡</m:t>
                            </m:r>
                          </m:sub>
                        </m:sSub>
                      </m:e>
                    </m:d>
                    <m:r>
                      <a:rPr lang="en-CA" sz="1900" b="1" i="1">
                        <a:effectLst/>
                        <a:latin typeface="Cambria Math" panose="02040503050406030204" pitchFamily="18" charset="0"/>
                        <a:ea typeface="Times New Roman" panose="02020603050405020304" pitchFamily="18" charset="0"/>
                        <a:cs typeface="Calibri" panose="020F0502020204030204" pitchFamily="34" charset="0"/>
                      </a:rPr>
                      <m:t>𝟏</m:t>
                    </m:r>
                    <m:d>
                      <m:d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dPr>
                      <m:e>
                        <m:r>
                          <a:rPr lang="en-CA" sz="1900" i="1">
                            <a:effectLst/>
                            <a:latin typeface="Cambria Math" panose="02040503050406030204" pitchFamily="18" charset="0"/>
                            <a:ea typeface="Times New Roman" panose="02020603050405020304" pitchFamily="18" charset="0"/>
                            <a:cs typeface="Calibri" panose="020F0502020204030204" pitchFamily="34" charset="0"/>
                          </a:rPr>
                          <m:t>𝐸</m:t>
                        </m:r>
                        <m:d>
                          <m:d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dPr>
                          <m:e>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𝜋</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𝑡</m:t>
                                </m:r>
                              </m:sub>
                            </m:sSub>
                          </m:e>
                        </m:d>
                        <m:r>
                          <a:rPr lang="en-CA" sz="1900" i="1">
                            <a:effectLst/>
                            <a:latin typeface="Cambria Math" panose="02040503050406030204" pitchFamily="18" charset="0"/>
                            <a:ea typeface="Times New Roman" panose="02020603050405020304" pitchFamily="18" charset="0"/>
                            <a:cs typeface="Calibri" panose="020F0502020204030204" pitchFamily="34" charset="0"/>
                          </a:rPr>
                          <m:t>≥</m:t>
                        </m:r>
                        <m:r>
                          <a:rPr lang="en-CA" sz="1900" i="1">
                            <a:effectLst/>
                            <a:latin typeface="Cambria Math" panose="02040503050406030204" pitchFamily="18" charset="0"/>
                            <a:ea typeface="Times New Roman" panose="02020603050405020304" pitchFamily="18" charset="0"/>
                            <a:cs typeface="Calibri" panose="020F0502020204030204" pitchFamily="34" charset="0"/>
                          </a:rPr>
                          <m:t>𝛾</m:t>
                        </m:r>
                      </m:e>
                    </m:d>
                    <m:r>
                      <a:rPr lang="en-CA" sz="1900" i="1">
                        <a:effectLst/>
                        <a:latin typeface="Cambria Math" panose="02040503050406030204" pitchFamily="18" charset="0"/>
                        <a:ea typeface="Times New Roman" panose="02020603050405020304" pitchFamily="18" charset="0"/>
                        <a:cs typeface="Calibri" panose="020F0502020204030204" pitchFamily="34" charset="0"/>
                      </a:rPr>
                      <m:t>+</m:t>
                    </m:r>
                    <m:d>
                      <m:d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dPr>
                      <m:e>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4</m:t>
                            </m:r>
                          </m:sub>
                        </m:sSub>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𝑟</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𝑡</m:t>
                            </m:r>
                            <m:r>
                              <a:rPr lang="en-CA" sz="1900" i="1">
                                <a:effectLst/>
                                <a:latin typeface="Cambria Math" panose="02040503050406030204" pitchFamily="18" charset="0"/>
                                <a:ea typeface="Times New Roman" panose="02020603050405020304" pitchFamily="18" charset="0"/>
                                <a:cs typeface="Calibri" panose="020F0502020204030204" pitchFamily="34" charset="0"/>
                              </a:rPr>
                              <m:t>−1</m:t>
                            </m:r>
                          </m:sub>
                        </m:sSub>
                        <m:r>
                          <a:rPr lang="en-CA" sz="1900"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5</m:t>
                            </m:r>
                          </m:sub>
                        </m:sSub>
                        <m:r>
                          <a:rPr lang="en-CA" sz="1900" i="1">
                            <a:effectLst/>
                            <a:latin typeface="Cambria Math" panose="02040503050406030204" pitchFamily="18" charset="0"/>
                            <a:ea typeface="Times New Roman" panose="02020603050405020304" pitchFamily="18" charset="0"/>
                            <a:cs typeface="Calibri" panose="020F0502020204030204" pitchFamily="34" charset="0"/>
                          </a:rPr>
                          <m:t>𝐸</m:t>
                        </m:r>
                        <m:d>
                          <m:d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dPr>
                          <m:e>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𝜋</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𝑡</m:t>
                                </m:r>
                              </m:sub>
                            </m:sSub>
                          </m:e>
                        </m:d>
                        <m:r>
                          <a:rPr lang="en-CA" sz="1900"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6</m:t>
                            </m:r>
                          </m:sub>
                        </m:sSub>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𝜀</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𝑡</m:t>
                            </m:r>
                          </m:sub>
                        </m:sSub>
                      </m:e>
                    </m:d>
                    <m:r>
                      <a:rPr lang="en-CA" sz="1900" b="1" i="1">
                        <a:effectLst/>
                        <a:latin typeface="Cambria Math" panose="02040503050406030204" pitchFamily="18" charset="0"/>
                        <a:ea typeface="Times New Roman" panose="02020603050405020304" pitchFamily="18" charset="0"/>
                        <a:cs typeface="Calibri" panose="020F0502020204030204" pitchFamily="34" charset="0"/>
                      </a:rPr>
                      <m:t>𝟏</m:t>
                    </m:r>
                    <m:r>
                      <a:rPr lang="en-CA" sz="1900" i="1">
                        <a:effectLst/>
                        <a:latin typeface="Cambria Math" panose="02040503050406030204" pitchFamily="18" charset="0"/>
                        <a:ea typeface="Times New Roman" panose="02020603050405020304" pitchFamily="18" charset="0"/>
                        <a:cs typeface="Calibri" panose="020F0502020204030204" pitchFamily="34" charset="0"/>
                      </a:rPr>
                      <m:t>(</m:t>
                    </m:r>
                    <m:r>
                      <a:rPr lang="en-CA" sz="1900" i="1">
                        <a:effectLst/>
                        <a:latin typeface="Cambria Math" panose="02040503050406030204" pitchFamily="18" charset="0"/>
                        <a:ea typeface="Times New Roman" panose="02020603050405020304" pitchFamily="18" charset="0"/>
                        <a:cs typeface="Calibri" panose="020F0502020204030204" pitchFamily="34" charset="0"/>
                      </a:rPr>
                      <m:t>𝐸</m:t>
                    </m:r>
                    <m:d>
                      <m:d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dPr>
                      <m:e>
                        <m:sSub>
                          <m:sSubPr>
                            <m:ctrlPr>
                              <a:rPr lang="en-CA" sz="19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900" i="1">
                                <a:effectLst/>
                                <a:latin typeface="Cambria Math" panose="02040503050406030204" pitchFamily="18" charset="0"/>
                                <a:ea typeface="Times New Roman" panose="02020603050405020304" pitchFamily="18" charset="0"/>
                                <a:cs typeface="Calibri" panose="020F0502020204030204" pitchFamily="34" charset="0"/>
                              </a:rPr>
                              <m:t>𝜋</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𝑡</m:t>
                            </m:r>
                          </m:sub>
                        </m:sSub>
                      </m:e>
                    </m:d>
                    <m:r>
                      <a:rPr lang="en-CA" sz="1900" i="1">
                        <a:effectLst/>
                        <a:latin typeface="Cambria Math" panose="02040503050406030204" pitchFamily="18" charset="0"/>
                        <a:ea typeface="Times New Roman" panose="02020603050405020304" pitchFamily="18" charset="0"/>
                        <a:cs typeface="Calibri" panose="020F0502020204030204" pitchFamily="34" charset="0"/>
                      </a:rPr>
                      <m:t>&lt;</m:t>
                    </m:r>
                    <m:r>
                      <a:rPr lang="en-CA" sz="1900" i="1">
                        <a:effectLst/>
                        <a:latin typeface="Cambria Math" panose="02040503050406030204" pitchFamily="18" charset="0"/>
                        <a:ea typeface="Times New Roman" panose="02020603050405020304" pitchFamily="18" charset="0"/>
                        <a:cs typeface="Calibri" panose="020F0502020204030204" pitchFamily="34" charset="0"/>
                      </a:rPr>
                      <m:t>𝛾</m:t>
                    </m:r>
                    <m:r>
                      <a:rPr lang="en-CA" sz="1900" i="1">
                        <a:effectLst/>
                        <a:latin typeface="Cambria Math" panose="02040503050406030204" pitchFamily="18" charset="0"/>
                        <a:ea typeface="Times New Roman" panose="02020603050405020304" pitchFamily="18" charset="0"/>
                        <a:cs typeface="Calibri" panose="020F0502020204030204" pitchFamily="34" charset="0"/>
                      </a:rPr>
                      <m:t>)</m:t>
                    </m:r>
                  </m:oMath>
                </a14:m>
                <a:r>
                  <a:rPr lang="en-CA" sz="1900" dirty="0">
                    <a:effectLst/>
                    <a:latin typeface="Times New Roman" panose="02020603050405020304" pitchFamily="18" charset="0"/>
                    <a:ea typeface="Times New Roman" panose="02020603050405020304" pitchFamily="18" charset="0"/>
                  </a:rPr>
                  <a:t> </a:t>
                </a:r>
              </a:p>
              <a:p>
                <a:pPr marL="0" indent="0">
                  <a:buNone/>
                </a:pPr>
                <a:r>
                  <a:rPr lang="en-CA" sz="2400" dirty="0">
                    <a:latin typeface="Times New Roman" panose="02020603050405020304" pitchFamily="18" charset="0"/>
                    <a:ea typeface="Times New Roman" panose="02020603050405020304" pitchFamily="18" charset="0"/>
                  </a:rPr>
                  <a:t>	</a:t>
                </a:r>
                <a:r>
                  <a:rPr lang="en-CA" sz="1900" dirty="0">
                    <a:effectLst/>
                    <a:ea typeface="Times New Roman" panose="02020603050405020304" pitchFamily="18" charset="0"/>
                  </a:rPr>
                  <a:t>is estimated</a:t>
                </a:r>
                <a:r>
                  <a:rPr lang="en-CA" sz="1900" dirty="0">
                    <a:effectLst/>
                    <a:latin typeface="Times New Roman" panose="02020603050405020304" pitchFamily="18" charset="0"/>
                    <a:ea typeface="Times New Roman" panose="02020603050405020304" pitchFamily="18" charset="0"/>
                  </a:rPr>
                  <a:t>, </a:t>
                </a:r>
                <a:r>
                  <a:rPr lang="en-CA" sz="1900" dirty="0">
                    <a:effectLst/>
                    <a:ea typeface="Times New Roman" panose="02020603050405020304" pitchFamily="18" charset="0"/>
                  </a:rPr>
                  <a:t>producing the biased </a:t>
                </a:r>
                <a14:m>
                  <m:oMath xmlns:m="http://schemas.openxmlformats.org/officeDocument/2006/math">
                    <m:sSub>
                      <m:sSubPr>
                        <m:ctrlPr>
                          <a:rPr lang="en-CA" sz="1900" i="1" smtClean="0">
                            <a:effectLst/>
                            <a:latin typeface="Cambria Math" panose="02040503050406030204" pitchFamily="18" charset="0"/>
                          </a:rPr>
                        </m:ctrlPr>
                      </m:sSubPr>
                      <m:e>
                        <m:r>
                          <a:rPr lang="en-CA" sz="1900" i="1" smtClean="0">
                            <a:effectLst/>
                            <a:latin typeface="Cambria Math" panose="02040503050406030204" pitchFamily="18" charset="0"/>
                            <a:ea typeface="Cambria Math" panose="02040503050406030204" pitchFamily="18" charset="0"/>
                          </a:rPr>
                          <m:t>𝛽</m:t>
                        </m:r>
                      </m:e>
                      <m:sub>
                        <m:r>
                          <a:rPr lang="en-CA" sz="1900" b="0" i="1" smtClean="0">
                            <a:effectLst/>
                            <a:latin typeface="Cambria Math" panose="02040503050406030204" pitchFamily="18" charset="0"/>
                          </a:rPr>
                          <m:t>𝑖</m:t>
                        </m:r>
                      </m:sub>
                    </m:sSub>
                  </m:oMath>
                </a14:m>
                <a:r>
                  <a:rPr lang="en-CA" sz="1900" dirty="0">
                    <a:effectLst/>
                    <a:latin typeface="Times New Roman" panose="02020603050405020304" pitchFamily="18" charset="0"/>
                    <a:ea typeface="Times New Roman" panose="02020603050405020304" pitchFamily="18" charset="0"/>
                  </a:rPr>
                  <a:t>s </a:t>
                </a:r>
                <a:r>
                  <a:rPr lang="en-CA" sz="1900" dirty="0">
                    <a:effectLst/>
                    <a:ea typeface="Times New Roman" panose="02020603050405020304" pitchFamily="18" charset="0"/>
                  </a:rPr>
                  <a:t>and the residual error</a:t>
                </a:r>
                <a:r>
                  <a:rPr lang="en-CA" sz="1900" dirty="0">
                    <a:effectLst/>
                    <a:latin typeface="Times New Roman" panose="02020603050405020304" pitchFamily="18" charset="0"/>
                    <a:ea typeface="Times New Roman" panose="02020603050405020304" pitchFamily="18" charset="0"/>
                  </a:rPr>
                  <a:t>, </a:t>
                </a:r>
                <a14:m>
                  <m:oMath xmlns:m="http://schemas.openxmlformats.org/officeDocument/2006/math">
                    <m:acc>
                      <m:accPr>
                        <m:chr m:val="̂"/>
                        <m:ctrlPr>
                          <a:rPr lang="en-CA" sz="1900" i="1">
                            <a:latin typeface="Cambria Math" panose="02040503050406030204" pitchFamily="18" charset="0"/>
                          </a:rPr>
                        </m:ctrlPr>
                      </m:accPr>
                      <m:e>
                        <m:sSub>
                          <m:sSubPr>
                            <m:ctrlPr>
                              <a:rPr lang="en-CA" sz="1900" i="1" smtClean="0">
                                <a:latin typeface="Cambria Math" panose="02040503050406030204" pitchFamily="18" charset="0"/>
                              </a:rPr>
                            </m:ctrlPr>
                          </m:sSubPr>
                          <m:e>
                            <m:r>
                              <a:rPr lang="en-CA" sz="1900" i="1">
                                <a:latin typeface="Cambria Math" panose="02040503050406030204" pitchFamily="18" charset="0"/>
                              </a:rPr>
                              <m:t>𝜖</m:t>
                            </m:r>
                            <m:r>
                              <a:rPr lang="en-CA" sz="1900" b="0" i="1" smtClean="0">
                                <a:latin typeface="Cambria Math" panose="02040503050406030204" pitchFamily="18" charset="0"/>
                              </a:rPr>
                              <m:t>(</m:t>
                            </m:r>
                            <m:r>
                              <a:rPr lang="en-CA" sz="1900" b="0" i="1" smtClean="0">
                                <a:latin typeface="Cambria Math" panose="02040503050406030204" pitchFamily="18" charset="0"/>
                                <a:ea typeface="Cambria Math" panose="02040503050406030204" pitchFamily="18" charset="0"/>
                              </a:rPr>
                              <m:t>𝛾</m:t>
                            </m:r>
                            <m:r>
                              <a:rPr lang="en-CA" sz="1900" b="0" i="1" smtClean="0">
                                <a:latin typeface="Cambria Math" panose="02040503050406030204" pitchFamily="18" charset="0"/>
                                <a:ea typeface="Cambria Math" panose="02040503050406030204" pitchFamily="18" charset="0"/>
                              </a:rPr>
                              <m:t>)</m:t>
                            </m:r>
                          </m:e>
                          <m:sub>
                            <m:r>
                              <a:rPr lang="en-CA" sz="1900" i="1">
                                <a:latin typeface="Cambria Math" panose="02040503050406030204" pitchFamily="18" charset="0"/>
                              </a:rPr>
                              <m:t>𝑡</m:t>
                            </m:r>
                          </m:sub>
                        </m:sSub>
                      </m:e>
                    </m:acc>
                  </m:oMath>
                </a14:m>
                <a:r>
                  <a:rPr lang="en-CA" sz="1900" dirty="0"/>
                  <a:t> where each </a:t>
                </a:r>
                <a14:m>
                  <m:oMath xmlns:m="http://schemas.openxmlformats.org/officeDocument/2006/math">
                    <m:acc>
                      <m:accPr>
                        <m:chr m:val="̂"/>
                        <m:ctrlPr>
                          <a:rPr lang="en-CA" sz="1900" i="1">
                            <a:latin typeface="Cambria Math" panose="02040503050406030204" pitchFamily="18" charset="0"/>
                          </a:rPr>
                        </m:ctrlPr>
                      </m:accPr>
                      <m:e>
                        <m:sSub>
                          <m:sSubPr>
                            <m:ctrlPr>
                              <a:rPr lang="en-CA" sz="1900" i="1">
                                <a:latin typeface="Cambria Math" panose="02040503050406030204" pitchFamily="18" charset="0"/>
                              </a:rPr>
                            </m:ctrlPr>
                          </m:sSubPr>
                          <m:e>
                            <m:r>
                              <a:rPr lang="en-CA" sz="1900" i="1">
                                <a:latin typeface="Cambria Math" panose="02040503050406030204" pitchFamily="18" charset="0"/>
                              </a:rPr>
                              <m:t>𝜖</m:t>
                            </m:r>
                            <m:r>
                              <a:rPr lang="en-CA" sz="1900" b="0" i="1" smtClean="0">
                                <a:latin typeface="Cambria Math" panose="02040503050406030204" pitchFamily="18" charset="0"/>
                              </a:rPr>
                              <m:t>(</m:t>
                            </m:r>
                            <m:r>
                              <a:rPr lang="en-CA" sz="1900" b="0" i="1" smtClean="0">
                                <a:latin typeface="Cambria Math" panose="02040503050406030204" pitchFamily="18" charset="0"/>
                                <a:ea typeface="Cambria Math" panose="02040503050406030204" pitchFamily="18" charset="0"/>
                              </a:rPr>
                              <m:t>𝛾</m:t>
                            </m:r>
                            <m:r>
                              <a:rPr lang="en-CA" sz="1900" b="0" i="1" smtClean="0">
                                <a:latin typeface="Cambria Math" panose="02040503050406030204" pitchFamily="18" charset="0"/>
                                <a:ea typeface="Cambria Math" panose="02040503050406030204" pitchFamily="18" charset="0"/>
                              </a:rPr>
                              <m:t>)</m:t>
                            </m:r>
                          </m:e>
                          <m:sub>
                            <m:r>
                              <a:rPr lang="en-CA" sz="1900" i="1">
                                <a:latin typeface="Cambria Math" panose="02040503050406030204" pitchFamily="18" charset="0"/>
                              </a:rPr>
                              <m:t>𝑡</m:t>
                            </m:r>
                          </m:sub>
                        </m:sSub>
                      </m:e>
                    </m:acc>
                  </m:oMath>
                </a14:m>
                <a:r>
                  <a:rPr lang="en-CA" sz="1900" dirty="0"/>
                  <a:t> is contained in </a:t>
                </a:r>
                <a14:m>
                  <m:oMath xmlns:m="http://schemas.openxmlformats.org/officeDocument/2006/math">
                    <m:acc>
                      <m:accPr>
                        <m:chr m:val="̂"/>
                        <m:ctrlPr>
                          <a:rPr lang="en-CA" sz="1900" b="1" i="1">
                            <a:latin typeface="Cambria Math" panose="02040503050406030204" pitchFamily="18" charset="0"/>
                          </a:rPr>
                        </m:ctrlPr>
                      </m:accPr>
                      <m:e>
                        <m:r>
                          <a:rPr lang="en-CA" sz="1900" b="1" i="1">
                            <a:latin typeface="Cambria Math" panose="02040503050406030204" pitchFamily="18" charset="0"/>
                          </a:rPr>
                          <m:t>𝝐</m:t>
                        </m:r>
                      </m:e>
                    </m:acc>
                    <m:r>
                      <a:rPr lang="en-CA" sz="1900" b="1" i="1">
                        <a:latin typeface="Cambria Math" panose="02040503050406030204" pitchFamily="18" charset="0"/>
                      </a:rPr>
                      <m:t>(</m:t>
                    </m:r>
                    <m:r>
                      <a:rPr lang="en-CA" sz="1900" b="1" i="1">
                        <a:latin typeface="Cambria Math" panose="02040503050406030204" pitchFamily="18" charset="0"/>
                      </a:rPr>
                      <m:t>𝜸</m:t>
                    </m:r>
                    <m:r>
                      <a:rPr lang="en-CA" sz="1900" b="1" i="1">
                        <a:latin typeface="Cambria Math" panose="02040503050406030204" pitchFamily="18" charset="0"/>
                      </a:rPr>
                      <m:t>)</m:t>
                    </m:r>
                  </m:oMath>
                </a14:m>
                <a:r>
                  <a:rPr lang="en-CA" sz="2400" dirty="0">
                    <a:effectLst/>
                  </a:rPr>
                  <a:t> </a:t>
                </a:r>
              </a:p>
              <a:p>
                <a:pPr marL="0" indent="0">
                  <a:buNone/>
                </a:pPr>
                <a:r>
                  <a:rPr lang="en-CA" sz="1900" dirty="0"/>
                  <a:t>2. Create bootstrapped exogenous variables (</a:t>
                </a:r>
                <a14:m>
                  <m:oMath xmlns:m="http://schemas.openxmlformats.org/officeDocument/2006/math">
                    <m:sSubSup>
                      <m:sSubSupPr>
                        <m:ctrlPr>
                          <a:rPr lang="en-CA" sz="1900" i="1" smtClean="0">
                            <a:effectLst/>
                            <a:latin typeface="Cambria Math" panose="02040503050406030204" pitchFamily="18" charset="0"/>
                            <a:cs typeface="Calibri" panose="020F0502020204030204" pitchFamily="34" charset="0"/>
                          </a:rPr>
                        </m:ctrlPr>
                      </m:sSubSupPr>
                      <m:e>
                        <m:r>
                          <a:rPr lang="en-CA" sz="1900" i="1">
                            <a:effectLst/>
                            <a:latin typeface="Cambria Math" panose="02040503050406030204" pitchFamily="18" charset="0"/>
                            <a:ea typeface="Times New Roman" panose="02020603050405020304" pitchFamily="18" charset="0"/>
                            <a:cs typeface="Calibri" panose="020F0502020204030204" pitchFamily="34" charset="0"/>
                          </a:rPr>
                          <m:t>𝑥</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𝑡</m:t>
                        </m:r>
                      </m:sub>
                      <m:sup>
                        <m:r>
                          <a:rPr lang="en-CA" sz="1900" i="1">
                            <a:effectLst/>
                            <a:latin typeface="Cambria Math" panose="02040503050406030204" pitchFamily="18" charset="0"/>
                            <a:ea typeface="Times New Roman" panose="02020603050405020304" pitchFamily="18" charset="0"/>
                            <a:cs typeface="Calibri" panose="020F0502020204030204" pitchFamily="34" charset="0"/>
                          </a:rPr>
                          <m:t>∗</m:t>
                        </m:r>
                      </m:sup>
                    </m:sSubSup>
                    <m:r>
                      <a:rPr lang="en-CA" sz="1900" i="1">
                        <a:effectLst/>
                        <a:latin typeface="Cambria Math" panose="02040503050406030204" pitchFamily="18" charset="0"/>
                        <a:ea typeface="Times New Roman" panose="02020603050405020304" pitchFamily="18" charset="0"/>
                        <a:cs typeface="Calibri" panose="020F0502020204030204" pitchFamily="34" charset="0"/>
                      </a:rPr>
                      <m:t>,</m:t>
                    </m:r>
                    <m:sSubSup>
                      <m:sSubSupPr>
                        <m:ctrlPr>
                          <a:rPr lang="en-CA" sz="1900" i="1">
                            <a:effectLst/>
                            <a:latin typeface="Cambria Math" panose="02040503050406030204" pitchFamily="18" charset="0"/>
                            <a:cs typeface="Calibri" panose="020F0502020204030204" pitchFamily="34" charset="0"/>
                          </a:rPr>
                        </m:ctrlPr>
                      </m:sSubSupPr>
                      <m:e>
                        <m:r>
                          <a:rPr lang="en-CA" sz="1900" i="1">
                            <a:effectLst/>
                            <a:latin typeface="Cambria Math" panose="02040503050406030204" pitchFamily="18" charset="0"/>
                            <a:ea typeface="Times New Roman" panose="02020603050405020304" pitchFamily="18" charset="0"/>
                            <a:cs typeface="Calibri" panose="020F0502020204030204" pitchFamily="34" charset="0"/>
                          </a:rPr>
                          <m:t>𝑒</m:t>
                        </m:r>
                      </m:e>
                      <m:sub>
                        <m:r>
                          <a:rPr lang="en-CA" sz="1900" i="1">
                            <a:effectLst/>
                            <a:latin typeface="Cambria Math" panose="02040503050406030204" pitchFamily="18" charset="0"/>
                            <a:ea typeface="Times New Roman" panose="02020603050405020304" pitchFamily="18" charset="0"/>
                            <a:cs typeface="Calibri" panose="020F0502020204030204" pitchFamily="34" charset="0"/>
                          </a:rPr>
                          <m:t>𝑡</m:t>
                        </m:r>
                      </m:sub>
                      <m:sup>
                        <m:r>
                          <a:rPr lang="en-CA" sz="1900" i="1">
                            <a:effectLst/>
                            <a:latin typeface="Cambria Math" panose="02040503050406030204" pitchFamily="18" charset="0"/>
                            <a:ea typeface="Times New Roman" panose="02020603050405020304" pitchFamily="18" charset="0"/>
                            <a:cs typeface="Calibri" panose="020F0502020204030204" pitchFamily="34" charset="0"/>
                          </a:rPr>
                          <m:t>∗</m:t>
                        </m:r>
                      </m:sup>
                    </m:sSubSup>
                    <m:r>
                      <a:rPr lang="en-CA" sz="1900" i="1">
                        <a:effectLst/>
                        <a:latin typeface="Cambria Math" panose="02040503050406030204" pitchFamily="18" charset="0"/>
                        <a:ea typeface="Times New Roman" panose="02020603050405020304" pitchFamily="18" charset="0"/>
                        <a:cs typeface="Calibri" panose="020F0502020204030204" pitchFamily="34" charset="0"/>
                      </a:rPr>
                      <m:t>)</m:t>
                    </m:r>
                  </m:oMath>
                </a14:m>
                <a:r>
                  <a:rPr lang="en-CA" sz="1900" dirty="0">
                    <a:effectLst/>
                  </a:rPr>
                  <a:t> by resampling in pairs with replacement from the original explanatory variables and a random draw from </a:t>
                </a:r>
                <a14:m>
                  <m:oMath xmlns:m="http://schemas.openxmlformats.org/officeDocument/2006/math">
                    <m:acc>
                      <m:accPr>
                        <m:chr m:val="̂"/>
                        <m:ctrlPr>
                          <a:rPr lang="en-CA" sz="1900" b="1" i="1">
                            <a:latin typeface="Cambria Math" panose="02040503050406030204" pitchFamily="18" charset="0"/>
                          </a:rPr>
                        </m:ctrlPr>
                      </m:accPr>
                      <m:e>
                        <m:r>
                          <a:rPr lang="en-CA" sz="1900" b="1" i="1">
                            <a:latin typeface="Cambria Math" panose="02040503050406030204" pitchFamily="18" charset="0"/>
                          </a:rPr>
                          <m:t>𝒆</m:t>
                        </m:r>
                      </m:e>
                    </m:acc>
                    <m:r>
                      <a:rPr lang="en-CA" sz="1900" b="1" i="1">
                        <a:latin typeface="Cambria Math" panose="02040503050406030204" pitchFamily="18" charset="0"/>
                      </a:rPr>
                      <m:t>(</m:t>
                    </m:r>
                    <m:r>
                      <a:rPr lang="en-CA" sz="1900" b="1" i="1">
                        <a:latin typeface="Cambria Math" panose="02040503050406030204" pitchFamily="18" charset="0"/>
                      </a:rPr>
                      <m:t>𝜸</m:t>
                    </m:r>
                    <m:r>
                      <a:rPr lang="en-CA" sz="1900" b="1" i="1">
                        <a:latin typeface="Cambria Math" panose="02040503050406030204" pitchFamily="18" charset="0"/>
                      </a:rPr>
                      <m:t>)</m:t>
                    </m:r>
                  </m:oMath>
                </a14:m>
                <a:r>
                  <a:rPr lang="en-CA" sz="1900" dirty="0"/>
                  <a:t>, </a:t>
                </a:r>
                <a14:m>
                  <m:oMath xmlns:m="http://schemas.openxmlformats.org/officeDocument/2006/math">
                    <m:sSub>
                      <m:sSubPr>
                        <m:ctrlPr>
                          <a:rPr lang="en-CA" sz="1900" i="1">
                            <a:latin typeface="Cambria Math" panose="02040503050406030204" pitchFamily="18" charset="0"/>
                          </a:rPr>
                        </m:ctrlPr>
                      </m:sSubPr>
                      <m:e>
                        <m:r>
                          <a:rPr lang="en-CA" sz="1900" i="1">
                            <a:latin typeface="Cambria Math" panose="02040503050406030204" pitchFamily="18" charset="0"/>
                          </a:rPr>
                          <m:t>𝜖</m:t>
                        </m:r>
                      </m:e>
                      <m:sub>
                        <m:r>
                          <a:rPr lang="en-CA" sz="1900" i="1">
                            <a:latin typeface="Cambria Math" panose="02040503050406030204" pitchFamily="18" charset="0"/>
                          </a:rPr>
                          <m:t>𝑡</m:t>
                        </m:r>
                      </m:sub>
                    </m:sSub>
                  </m:oMath>
                </a14:m>
                <a:r>
                  <a:rPr lang="en-CA" sz="1900" dirty="0"/>
                  <a:t>*</a:t>
                </a:r>
                <a:r>
                  <a:rPr lang="en-CA" sz="1900" dirty="0">
                    <a:effectLst/>
                  </a:rPr>
                  <a:t> such that 	</a:t>
                </a:r>
              </a:p>
              <a:p>
                <a:pPr marL="0" indent="0" algn="ctr">
                  <a:buNone/>
                </a:pPr>
                <a14:m>
                  <m:oMath xmlns:m="http://schemas.openxmlformats.org/officeDocument/2006/math">
                    <m:sSubSup>
                      <m:sSubSupPr>
                        <m:ctrlPr>
                          <a:rPr lang="en-CA" sz="2400" i="1">
                            <a:latin typeface="Cambria Math" panose="02040503050406030204" pitchFamily="18" charset="0"/>
                          </a:rPr>
                        </m:ctrlPr>
                      </m:sSubSupPr>
                      <m:e>
                        <m:r>
                          <a:rPr lang="en-CA" sz="2400" b="0" i="1" smtClean="0">
                            <a:latin typeface="Cambria Math" panose="02040503050406030204" pitchFamily="18" charset="0"/>
                          </a:rPr>
                          <m:t>(</m:t>
                        </m:r>
                        <m:r>
                          <a:rPr lang="en-CA" sz="2400" i="1">
                            <a:latin typeface="Cambria Math" panose="02040503050406030204" pitchFamily="18" charset="0"/>
                          </a:rPr>
                          <m:t>𝑥</m:t>
                        </m:r>
                      </m:e>
                      <m:sub>
                        <m:r>
                          <a:rPr lang="en-CA" sz="2400" i="1">
                            <a:latin typeface="Cambria Math" panose="02040503050406030204" pitchFamily="18" charset="0"/>
                          </a:rPr>
                          <m:t>𝑡</m:t>
                        </m:r>
                      </m:sub>
                      <m:sup>
                        <m:r>
                          <a:rPr lang="en-CA" sz="2400" i="1">
                            <a:latin typeface="Cambria Math" panose="02040503050406030204" pitchFamily="18" charset="0"/>
                          </a:rPr>
                          <m:t>∗</m:t>
                        </m:r>
                      </m:sup>
                    </m:sSubSup>
                    <m:r>
                      <a:rPr lang="en-CA" sz="2400" i="1">
                        <a:latin typeface="Cambria Math" panose="02040503050406030204" pitchFamily="18" charset="0"/>
                      </a:rPr>
                      <m:t>,</m:t>
                    </m:r>
                    <m:sSubSup>
                      <m:sSubSupPr>
                        <m:ctrlPr>
                          <a:rPr lang="en-CA" sz="2400" i="1">
                            <a:latin typeface="Cambria Math" panose="02040503050406030204" pitchFamily="18" charset="0"/>
                          </a:rPr>
                        </m:ctrlPr>
                      </m:sSubSupPr>
                      <m:e>
                        <m:r>
                          <a:rPr lang="en-CA" sz="2400" i="1">
                            <a:latin typeface="Cambria Math" panose="02040503050406030204" pitchFamily="18" charset="0"/>
                          </a:rPr>
                          <m:t>𝑒</m:t>
                        </m:r>
                      </m:e>
                      <m:sub>
                        <m:r>
                          <a:rPr lang="en-CA" sz="2400" i="1">
                            <a:latin typeface="Cambria Math" panose="02040503050406030204" pitchFamily="18" charset="0"/>
                          </a:rPr>
                          <m:t>𝑡</m:t>
                        </m:r>
                      </m:sub>
                      <m:sup>
                        <m:r>
                          <a:rPr lang="en-CA" sz="2400" i="1">
                            <a:latin typeface="Cambria Math" panose="02040503050406030204" pitchFamily="18" charset="0"/>
                          </a:rPr>
                          <m:t>∗</m:t>
                        </m:r>
                      </m:sup>
                    </m:sSubSup>
                    <m:r>
                      <a:rPr lang="en-CA" sz="2400" i="1">
                        <a:latin typeface="Cambria Math" panose="02040503050406030204" pitchFamily="18" charset="0"/>
                      </a:rPr>
                      <m:t>)=</m:t>
                    </m:r>
                    <m:d>
                      <m:dPr>
                        <m:ctrlPr>
                          <a:rPr lang="en-CA" sz="2400" i="1">
                            <a:latin typeface="Cambria Math" panose="02040503050406030204" pitchFamily="18" charset="0"/>
                          </a:rPr>
                        </m:ctrlPr>
                      </m:dPr>
                      <m:e>
                        <m:sSubSup>
                          <m:sSubSupPr>
                            <m:ctrlPr>
                              <a:rPr lang="en-CA" sz="2400" i="1">
                                <a:latin typeface="Cambria Math" panose="02040503050406030204" pitchFamily="18" charset="0"/>
                              </a:rPr>
                            </m:ctrlPr>
                          </m:sSubSupPr>
                          <m:e>
                            <m:r>
                              <a:rPr lang="en-CA" sz="2400" i="1">
                                <a:latin typeface="Cambria Math" panose="02040503050406030204" pitchFamily="18" charset="0"/>
                              </a:rPr>
                              <m:t>𝑟</m:t>
                            </m:r>
                          </m:e>
                          <m:sub>
                            <m:r>
                              <a:rPr lang="en-CA" sz="2400" i="1">
                                <a:latin typeface="Cambria Math" panose="02040503050406030204" pitchFamily="18" charset="0"/>
                              </a:rPr>
                              <m:t>𝑡</m:t>
                            </m:r>
                            <m:r>
                              <a:rPr lang="en-CA" sz="2400" i="1">
                                <a:latin typeface="Cambria Math" panose="02040503050406030204" pitchFamily="18" charset="0"/>
                              </a:rPr>
                              <m:t>−1</m:t>
                            </m:r>
                          </m:sub>
                          <m:sup>
                            <m:r>
                              <a:rPr lang="en-CA" sz="2400" i="1">
                                <a:latin typeface="Cambria Math" panose="02040503050406030204" pitchFamily="18" charset="0"/>
                              </a:rPr>
                              <m:t>∗</m:t>
                            </m:r>
                          </m:sup>
                        </m:sSubSup>
                        <m:r>
                          <a:rPr lang="en-CA" sz="2400" i="1">
                            <a:latin typeface="Cambria Math" panose="02040503050406030204" pitchFamily="18" charset="0"/>
                          </a:rPr>
                          <m:t>,</m:t>
                        </m:r>
                        <m:r>
                          <a:rPr lang="en-CA" sz="2400" i="1">
                            <a:latin typeface="Cambria Math" panose="02040503050406030204" pitchFamily="18" charset="0"/>
                          </a:rPr>
                          <m:t>𝐸</m:t>
                        </m:r>
                        <m:d>
                          <m:dPr>
                            <m:ctrlPr>
                              <a:rPr lang="en-CA" sz="2400" i="1">
                                <a:latin typeface="Cambria Math" panose="02040503050406030204" pitchFamily="18" charset="0"/>
                              </a:rPr>
                            </m:ctrlPr>
                          </m:dPr>
                          <m:e>
                            <m:sSub>
                              <m:sSubPr>
                                <m:ctrlPr>
                                  <a:rPr lang="en-CA" sz="2400" i="1">
                                    <a:latin typeface="Cambria Math" panose="02040503050406030204" pitchFamily="18" charset="0"/>
                                  </a:rPr>
                                </m:ctrlPr>
                              </m:sSubPr>
                              <m:e>
                                <m:r>
                                  <a:rPr lang="en-CA" sz="2400" i="1">
                                    <a:latin typeface="Cambria Math" panose="02040503050406030204" pitchFamily="18" charset="0"/>
                                  </a:rPr>
                                  <m:t>𝜋</m:t>
                                </m:r>
                              </m:e>
                              <m:sub>
                                <m:r>
                                  <a:rPr lang="en-CA" sz="2400" b="0" i="1" smtClean="0">
                                    <a:latin typeface="Cambria Math" panose="02040503050406030204" pitchFamily="18" charset="0"/>
                                  </a:rPr>
                                  <m:t>𝑡</m:t>
                                </m:r>
                              </m:sub>
                            </m:sSub>
                          </m:e>
                        </m:d>
                        <m:r>
                          <a:rPr lang="en-CA" sz="2400" i="1">
                            <a:latin typeface="Cambria Math" panose="02040503050406030204" pitchFamily="18" charset="0"/>
                          </a:rPr>
                          <m:t>,</m:t>
                        </m:r>
                        <m:sSub>
                          <m:sSubPr>
                            <m:ctrlPr>
                              <a:rPr lang="en-CA" sz="2400" i="1">
                                <a:latin typeface="Cambria Math" panose="02040503050406030204" pitchFamily="18" charset="0"/>
                              </a:rPr>
                            </m:ctrlPr>
                          </m:sSubPr>
                          <m:e>
                            <m:r>
                              <a:rPr lang="en-CA" sz="2400" i="1">
                                <a:latin typeface="Cambria Math" panose="02040503050406030204" pitchFamily="18" charset="0"/>
                              </a:rPr>
                              <m:t>𝜀</m:t>
                            </m:r>
                          </m:e>
                          <m:sub>
                            <m:r>
                              <a:rPr lang="en-CA" sz="2400" i="1">
                                <a:latin typeface="Cambria Math" panose="02040503050406030204" pitchFamily="18" charset="0"/>
                              </a:rPr>
                              <m:t>𝑡</m:t>
                            </m:r>
                          </m:sub>
                        </m:sSub>
                        <m:r>
                          <a:rPr lang="en-CA" sz="2400" i="1">
                            <a:latin typeface="Cambria Math" panose="02040503050406030204" pitchFamily="18" charset="0"/>
                          </a:rPr>
                          <m:t>,</m:t>
                        </m:r>
                        <m:sSubSup>
                          <m:sSubSupPr>
                            <m:ctrlPr>
                              <a:rPr lang="en-CA" sz="2400" i="1">
                                <a:latin typeface="Cambria Math" panose="02040503050406030204" pitchFamily="18" charset="0"/>
                              </a:rPr>
                            </m:ctrlPr>
                          </m:sSubSupPr>
                          <m:e>
                            <m:r>
                              <a:rPr lang="en-CA" sz="2400" i="1">
                                <a:latin typeface="Cambria Math" panose="02040503050406030204" pitchFamily="18" charset="0"/>
                              </a:rPr>
                              <m:t>𝜖</m:t>
                            </m:r>
                          </m:e>
                          <m:sub>
                            <m:r>
                              <a:rPr lang="en-CA" sz="2400" i="1">
                                <a:latin typeface="Cambria Math" panose="02040503050406030204" pitchFamily="18" charset="0"/>
                              </a:rPr>
                              <m:t>𝑡</m:t>
                            </m:r>
                          </m:sub>
                          <m:sup>
                            <m:r>
                              <a:rPr lang="en-CA" sz="2400" i="1">
                                <a:latin typeface="Cambria Math" panose="02040503050406030204" pitchFamily="18" charset="0"/>
                              </a:rPr>
                              <m:t>∗</m:t>
                            </m:r>
                          </m:sup>
                        </m:sSubSup>
                      </m:e>
                    </m:d>
                  </m:oMath>
                </a14:m>
                <a:r>
                  <a:rPr lang="en-CA" sz="2400" dirty="0">
                    <a:effectLst/>
                  </a:rPr>
                  <a:t> </a:t>
                </a:r>
              </a:p>
              <a:p>
                <a:pPr marL="0" indent="0" algn="ctr">
                  <a:buNone/>
                </a:pPr>
                <a:r>
                  <a:rPr lang="en-CA" sz="1900" dirty="0">
                    <a:effectLst/>
                  </a:rPr>
                  <a:t>where</a:t>
                </a:r>
              </a:p>
              <a:p>
                <a:pPr marL="0" indent="0">
                  <a:buNone/>
                </a:pPr>
                <a:r>
                  <a:rPr lang="en-CA" sz="1700" dirty="0">
                    <a:effectLst/>
                  </a:rPr>
                  <a:t>     </a:t>
                </a:r>
                <a14:m>
                  <m:oMath xmlns:m="http://schemas.openxmlformats.org/officeDocument/2006/math">
                    <m:sSub>
                      <m:sSubPr>
                        <m:ctrlPr>
                          <a:rPr lang="en-CA" sz="1700" i="1">
                            <a:latin typeface="Cambria Math" panose="02040503050406030204" pitchFamily="18" charset="0"/>
                          </a:rPr>
                        </m:ctrlPr>
                      </m:sSubPr>
                      <m:e>
                        <m:r>
                          <a:rPr lang="en-CA" sz="1700" i="1">
                            <a:latin typeface="Cambria Math" panose="02040503050406030204" pitchFamily="18" charset="0"/>
                          </a:rPr>
                          <m:t>𝑟</m:t>
                        </m:r>
                      </m:e>
                      <m:sub>
                        <m:r>
                          <a:rPr lang="en-CA" sz="1700" i="1">
                            <a:latin typeface="Cambria Math" panose="02040503050406030204" pitchFamily="18" charset="0"/>
                          </a:rPr>
                          <m:t>𝑡</m:t>
                        </m:r>
                      </m:sub>
                    </m:sSub>
                  </m:oMath>
                </a14:m>
                <a:r>
                  <a:rPr lang="en-CA" sz="1700" dirty="0"/>
                  <a:t>* = </a:t>
                </a:r>
                <a14:m>
                  <m:oMath xmlns:m="http://schemas.openxmlformats.org/officeDocument/2006/math">
                    <m:sSub>
                      <m:sSubPr>
                        <m:ctrlPr>
                          <a:rPr lang="en-CA" sz="1700" i="1">
                            <a:latin typeface="Cambria Math" panose="02040503050406030204" pitchFamily="18" charset="0"/>
                          </a:rPr>
                        </m:ctrlPr>
                      </m:sSubPr>
                      <m:e>
                        <m:r>
                          <a:rPr lang="en-CA" sz="1700" i="1">
                            <a:latin typeface="Cambria Math" panose="02040503050406030204" pitchFamily="18" charset="0"/>
                          </a:rPr>
                          <m:t>𝛽</m:t>
                        </m:r>
                      </m:e>
                      <m:sub>
                        <m:r>
                          <a:rPr lang="en-CA" sz="1700" i="1">
                            <a:latin typeface="Cambria Math" panose="02040503050406030204" pitchFamily="18" charset="0"/>
                          </a:rPr>
                          <m:t>0</m:t>
                        </m:r>
                      </m:sub>
                    </m:sSub>
                    <m:r>
                      <a:rPr lang="en-CA" sz="1700" i="1">
                        <a:latin typeface="Cambria Math" panose="02040503050406030204" pitchFamily="18" charset="0"/>
                      </a:rPr>
                      <m:t>+</m:t>
                    </m:r>
                    <m:d>
                      <m:dPr>
                        <m:ctrlPr>
                          <a:rPr lang="en-CA" sz="1700" i="1">
                            <a:latin typeface="Cambria Math" panose="02040503050406030204" pitchFamily="18" charset="0"/>
                          </a:rPr>
                        </m:ctrlPr>
                      </m:dPr>
                      <m:e>
                        <m:sSub>
                          <m:sSubPr>
                            <m:ctrlPr>
                              <a:rPr lang="en-CA" sz="1700" i="1">
                                <a:latin typeface="Cambria Math" panose="02040503050406030204" pitchFamily="18" charset="0"/>
                              </a:rPr>
                            </m:ctrlPr>
                          </m:sSubPr>
                          <m:e>
                            <m:r>
                              <a:rPr lang="en-CA" sz="1700" i="1">
                                <a:latin typeface="Cambria Math" panose="02040503050406030204" pitchFamily="18" charset="0"/>
                              </a:rPr>
                              <m:t>𝛽</m:t>
                            </m:r>
                          </m:e>
                          <m:sub>
                            <m:r>
                              <a:rPr lang="en-CA" sz="1700" i="1">
                                <a:latin typeface="Cambria Math" panose="02040503050406030204" pitchFamily="18" charset="0"/>
                              </a:rPr>
                              <m:t>1</m:t>
                            </m:r>
                          </m:sub>
                        </m:sSub>
                        <m:r>
                          <a:rPr lang="en-CA" sz="1700" i="1">
                            <a:latin typeface="Cambria Math" panose="02040503050406030204" pitchFamily="18" charset="0"/>
                          </a:rPr>
                          <m:t>(</m:t>
                        </m:r>
                        <m:r>
                          <a:rPr lang="en-CA" sz="1700" i="1">
                            <a:latin typeface="Cambria Math" panose="02040503050406030204" pitchFamily="18" charset="0"/>
                          </a:rPr>
                          <m:t>𝛾</m:t>
                        </m:r>
                        <m:r>
                          <a:rPr lang="en-CA" sz="1700" i="1">
                            <a:latin typeface="Cambria Math" panose="02040503050406030204" pitchFamily="18" charset="0"/>
                          </a:rPr>
                          <m:t>)</m:t>
                        </m:r>
                        <m:sSubSup>
                          <m:sSubSupPr>
                            <m:ctrlPr>
                              <a:rPr lang="en-CA" sz="1700" i="1">
                                <a:latin typeface="Cambria Math" panose="02040503050406030204" pitchFamily="18" charset="0"/>
                              </a:rPr>
                            </m:ctrlPr>
                          </m:sSubSupPr>
                          <m:e>
                            <m:r>
                              <a:rPr lang="en-CA" sz="1700" i="1">
                                <a:latin typeface="Cambria Math" panose="02040503050406030204" pitchFamily="18" charset="0"/>
                              </a:rPr>
                              <m:t>𝑟</m:t>
                            </m:r>
                          </m:e>
                          <m:sub>
                            <m:r>
                              <a:rPr lang="en-CA" sz="1700" i="1">
                                <a:latin typeface="Cambria Math" panose="02040503050406030204" pitchFamily="18" charset="0"/>
                              </a:rPr>
                              <m:t>𝑡</m:t>
                            </m:r>
                            <m:r>
                              <a:rPr lang="en-CA" sz="1700" i="1">
                                <a:latin typeface="Cambria Math" panose="02040503050406030204" pitchFamily="18" charset="0"/>
                              </a:rPr>
                              <m:t>−1</m:t>
                            </m:r>
                          </m:sub>
                          <m:sup>
                            <m:r>
                              <a:rPr lang="en-CA" sz="1700" i="1">
                                <a:latin typeface="Cambria Math" panose="02040503050406030204" pitchFamily="18" charset="0"/>
                              </a:rPr>
                              <m:t>∗</m:t>
                            </m:r>
                          </m:sup>
                        </m:sSubSup>
                        <m:r>
                          <a:rPr lang="en-CA" sz="1700" i="1">
                            <a:latin typeface="Cambria Math" panose="02040503050406030204" pitchFamily="18" charset="0"/>
                          </a:rPr>
                          <m:t>+</m:t>
                        </m:r>
                        <m:sSub>
                          <m:sSubPr>
                            <m:ctrlPr>
                              <a:rPr lang="en-CA" sz="1700" i="1">
                                <a:latin typeface="Cambria Math" panose="02040503050406030204" pitchFamily="18" charset="0"/>
                              </a:rPr>
                            </m:ctrlPr>
                          </m:sSubPr>
                          <m:e>
                            <m:r>
                              <a:rPr lang="en-CA" sz="1700" i="1">
                                <a:latin typeface="Cambria Math" panose="02040503050406030204" pitchFamily="18" charset="0"/>
                              </a:rPr>
                              <m:t>𝛽</m:t>
                            </m:r>
                          </m:e>
                          <m:sub>
                            <m:r>
                              <a:rPr lang="en-CA" sz="1700" i="1">
                                <a:latin typeface="Cambria Math" panose="02040503050406030204" pitchFamily="18" charset="0"/>
                              </a:rPr>
                              <m:t>2</m:t>
                            </m:r>
                          </m:sub>
                        </m:sSub>
                        <m:r>
                          <a:rPr lang="en-CA" sz="1700" i="1">
                            <a:latin typeface="Cambria Math" panose="02040503050406030204" pitchFamily="18" charset="0"/>
                          </a:rPr>
                          <m:t>(</m:t>
                        </m:r>
                        <m:r>
                          <a:rPr lang="en-CA" sz="1700" i="1">
                            <a:latin typeface="Cambria Math" panose="02040503050406030204" pitchFamily="18" charset="0"/>
                          </a:rPr>
                          <m:t>𝛾</m:t>
                        </m:r>
                        <m:r>
                          <a:rPr lang="en-CA" sz="1700" i="1">
                            <a:latin typeface="Cambria Math" panose="02040503050406030204" pitchFamily="18" charset="0"/>
                          </a:rPr>
                          <m:t>)</m:t>
                        </m:r>
                        <m:r>
                          <a:rPr lang="en-CA" sz="1700" i="1">
                            <a:latin typeface="Cambria Math" panose="02040503050406030204" pitchFamily="18" charset="0"/>
                          </a:rPr>
                          <m:t>𝐸</m:t>
                        </m:r>
                        <m:d>
                          <m:dPr>
                            <m:ctrlPr>
                              <a:rPr lang="en-CA" sz="1700" i="1">
                                <a:latin typeface="Cambria Math" panose="02040503050406030204" pitchFamily="18" charset="0"/>
                              </a:rPr>
                            </m:ctrlPr>
                          </m:dPr>
                          <m:e>
                            <m:sSub>
                              <m:sSubPr>
                                <m:ctrlPr>
                                  <a:rPr lang="en-CA" sz="1700" i="1">
                                    <a:latin typeface="Cambria Math" panose="02040503050406030204" pitchFamily="18" charset="0"/>
                                  </a:rPr>
                                </m:ctrlPr>
                              </m:sSubPr>
                              <m:e>
                                <m:r>
                                  <a:rPr lang="en-CA" sz="1700" i="1">
                                    <a:latin typeface="Cambria Math" panose="02040503050406030204" pitchFamily="18" charset="0"/>
                                  </a:rPr>
                                  <m:t>𝜋</m:t>
                                </m:r>
                              </m:e>
                              <m:sub>
                                <m:r>
                                  <a:rPr lang="en-CA" sz="1700" i="1">
                                    <a:latin typeface="Cambria Math" panose="02040503050406030204" pitchFamily="18" charset="0"/>
                                  </a:rPr>
                                  <m:t>𝑡</m:t>
                                </m:r>
                              </m:sub>
                            </m:sSub>
                          </m:e>
                        </m:d>
                        <m:r>
                          <a:rPr lang="en-CA" sz="1700" i="1">
                            <a:latin typeface="Cambria Math" panose="02040503050406030204" pitchFamily="18" charset="0"/>
                          </a:rPr>
                          <m:t>+</m:t>
                        </m:r>
                        <m:sSub>
                          <m:sSubPr>
                            <m:ctrlPr>
                              <a:rPr lang="en-CA" sz="1700" i="1">
                                <a:latin typeface="Cambria Math" panose="02040503050406030204" pitchFamily="18" charset="0"/>
                              </a:rPr>
                            </m:ctrlPr>
                          </m:sSubPr>
                          <m:e>
                            <m:r>
                              <a:rPr lang="en-CA" sz="1700" i="1">
                                <a:latin typeface="Cambria Math" panose="02040503050406030204" pitchFamily="18" charset="0"/>
                              </a:rPr>
                              <m:t>𝛽</m:t>
                            </m:r>
                          </m:e>
                          <m:sub>
                            <m:r>
                              <a:rPr lang="en-CA" sz="1700" i="1">
                                <a:latin typeface="Cambria Math" panose="02040503050406030204" pitchFamily="18" charset="0"/>
                              </a:rPr>
                              <m:t>3</m:t>
                            </m:r>
                          </m:sub>
                        </m:sSub>
                        <m:r>
                          <a:rPr lang="en-CA" sz="1700" i="1">
                            <a:latin typeface="Cambria Math" panose="02040503050406030204" pitchFamily="18" charset="0"/>
                          </a:rPr>
                          <m:t>(</m:t>
                        </m:r>
                        <m:r>
                          <a:rPr lang="en-CA" sz="1700" i="1">
                            <a:latin typeface="Cambria Math" panose="02040503050406030204" pitchFamily="18" charset="0"/>
                          </a:rPr>
                          <m:t>𝛾</m:t>
                        </m:r>
                        <m:r>
                          <a:rPr lang="en-CA" sz="1700" i="1">
                            <a:latin typeface="Cambria Math" panose="02040503050406030204" pitchFamily="18" charset="0"/>
                          </a:rPr>
                          <m:t>)</m:t>
                        </m:r>
                        <m:sSub>
                          <m:sSubPr>
                            <m:ctrlPr>
                              <a:rPr lang="en-CA" sz="1700" i="1">
                                <a:latin typeface="Cambria Math" panose="02040503050406030204" pitchFamily="18" charset="0"/>
                              </a:rPr>
                            </m:ctrlPr>
                          </m:sSubPr>
                          <m:e>
                            <m:r>
                              <a:rPr lang="en-CA" sz="1700" i="1">
                                <a:latin typeface="Cambria Math" panose="02040503050406030204" pitchFamily="18" charset="0"/>
                              </a:rPr>
                              <m:t>𝜀</m:t>
                            </m:r>
                          </m:e>
                          <m:sub>
                            <m:r>
                              <a:rPr lang="en-CA" sz="1700" i="1">
                                <a:latin typeface="Cambria Math" panose="02040503050406030204" pitchFamily="18" charset="0"/>
                              </a:rPr>
                              <m:t>𝑡</m:t>
                            </m:r>
                          </m:sub>
                        </m:sSub>
                      </m:e>
                    </m:d>
                    <m:r>
                      <a:rPr lang="en-CA" sz="1700" b="1" i="1">
                        <a:latin typeface="Cambria Math" panose="02040503050406030204" pitchFamily="18" charset="0"/>
                      </a:rPr>
                      <m:t>𝟏</m:t>
                    </m:r>
                    <m:d>
                      <m:dPr>
                        <m:ctrlPr>
                          <a:rPr lang="en-CA" sz="1700" i="1">
                            <a:latin typeface="Cambria Math" panose="02040503050406030204" pitchFamily="18" charset="0"/>
                          </a:rPr>
                        </m:ctrlPr>
                      </m:dPr>
                      <m:e>
                        <m:r>
                          <a:rPr lang="en-CA" sz="1700" i="1">
                            <a:latin typeface="Cambria Math" panose="02040503050406030204" pitchFamily="18" charset="0"/>
                          </a:rPr>
                          <m:t>𝐸</m:t>
                        </m:r>
                        <m:d>
                          <m:dPr>
                            <m:ctrlPr>
                              <a:rPr lang="en-CA" sz="1700" i="1">
                                <a:latin typeface="Cambria Math" panose="02040503050406030204" pitchFamily="18" charset="0"/>
                              </a:rPr>
                            </m:ctrlPr>
                          </m:dPr>
                          <m:e>
                            <m:sSub>
                              <m:sSubPr>
                                <m:ctrlPr>
                                  <a:rPr lang="en-CA" sz="1700" i="1">
                                    <a:latin typeface="Cambria Math" panose="02040503050406030204" pitchFamily="18" charset="0"/>
                                  </a:rPr>
                                </m:ctrlPr>
                              </m:sSubPr>
                              <m:e>
                                <m:r>
                                  <a:rPr lang="en-CA" sz="1700" i="1">
                                    <a:latin typeface="Cambria Math" panose="02040503050406030204" pitchFamily="18" charset="0"/>
                                  </a:rPr>
                                  <m:t>𝜋</m:t>
                                </m:r>
                              </m:e>
                              <m:sub>
                                <m:r>
                                  <a:rPr lang="en-CA" sz="1700" i="1">
                                    <a:latin typeface="Cambria Math" panose="02040503050406030204" pitchFamily="18" charset="0"/>
                                  </a:rPr>
                                  <m:t>𝑡</m:t>
                                </m:r>
                              </m:sub>
                            </m:sSub>
                          </m:e>
                        </m:d>
                        <m:r>
                          <a:rPr lang="en-CA" sz="1700" i="1">
                            <a:latin typeface="Cambria Math" panose="02040503050406030204" pitchFamily="18" charset="0"/>
                          </a:rPr>
                          <m:t>≥</m:t>
                        </m:r>
                        <m:r>
                          <a:rPr lang="en-CA" sz="1700" i="1">
                            <a:latin typeface="Cambria Math" panose="02040503050406030204" pitchFamily="18" charset="0"/>
                          </a:rPr>
                          <m:t>𝛾</m:t>
                        </m:r>
                      </m:e>
                    </m:d>
                    <m:r>
                      <a:rPr lang="en-CA" sz="1700" i="1">
                        <a:latin typeface="Cambria Math" panose="02040503050406030204" pitchFamily="18" charset="0"/>
                      </a:rPr>
                      <m:t>+</m:t>
                    </m:r>
                    <m:d>
                      <m:dPr>
                        <m:ctrlPr>
                          <a:rPr lang="en-CA" sz="1700" i="1">
                            <a:latin typeface="Cambria Math" panose="02040503050406030204" pitchFamily="18" charset="0"/>
                          </a:rPr>
                        </m:ctrlPr>
                      </m:dPr>
                      <m:e>
                        <m:sSub>
                          <m:sSubPr>
                            <m:ctrlPr>
                              <a:rPr lang="en-CA" sz="1700" i="1">
                                <a:latin typeface="Cambria Math" panose="02040503050406030204" pitchFamily="18" charset="0"/>
                              </a:rPr>
                            </m:ctrlPr>
                          </m:sSubPr>
                          <m:e>
                            <m:r>
                              <a:rPr lang="en-CA" sz="1700" i="1">
                                <a:latin typeface="Cambria Math" panose="02040503050406030204" pitchFamily="18" charset="0"/>
                              </a:rPr>
                              <m:t>𝛽</m:t>
                            </m:r>
                          </m:e>
                          <m:sub>
                            <m:r>
                              <a:rPr lang="en-CA" sz="1700" i="1">
                                <a:latin typeface="Cambria Math" panose="02040503050406030204" pitchFamily="18" charset="0"/>
                              </a:rPr>
                              <m:t>4</m:t>
                            </m:r>
                          </m:sub>
                        </m:sSub>
                        <m:r>
                          <a:rPr lang="en-CA" sz="1700" b="0" i="1" smtClean="0">
                            <a:latin typeface="Cambria Math" panose="02040503050406030204" pitchFamily="18" charset="0"/>
                          </a:rPr>
                          <m:t>(</m:t>
                        </m:r>
                        <m:r>
                          <a:rPr lang="en-CA" sz="1700" b="0" i="1" smtClean="0">
                            <a:latin typeface="Cambria Math" panose="02040503050406030204" pitchFamily="18" charset="0"/>
                            <a:ea typeface="Cambria Math" panose="02040503050406030204" pitchFamily="18" charset="0"/>
                          </a:rPr>
                          <m:t>𝛾</m:t>
                        </m:r>
                        <m:r>
                          <a:rPr lang="en-CA" sz="1700" b="0" i="1" smtClean="0">
                            <a:latin typeface="Cambria Math" panose="02040503050406030204" pitchFamily="18" charset="0"/>
                            <a:ea typeface="Cambria Math" panose="02040503050406030204" pitchFamily="18" charset="0"/>
                          </a:rPr>
                          <m:t>)</m:t>
                        </m:r>
                        <m:sSubSup>
                          <m:sSubSupPr>
                            <m:ctrlPr>
                              <a:rPr lang="en-CA" sz="1700" i="1">
                                <a:latin typeface="Cambria Math" panose="02040503050406030204" pitchFamily="18" charset="0"/>
                              </a:rPr>
                            </m:ctrlPr>
                          </m:sSubSupPr>
                          <m:e>
                            <m:r>
                              <a:rPr lang="en-CA" sz="1700" i="1">
                                <a:latin typeface="Cambria Math" panose="02040503050406030204" pitchFamily="18" charset="0"/>
                              </a:rPr>
                              <m:t>𝑟</m:t>
                            </m:r>
                          </m:e>
                          <m:sub>
                            <m:r>
                              <a:rPr lang="en-CA" sz="1700" i="1">
                                <a:latin typeface="Cambria Math" panose="02040503050406030204" pitchFamily="18" charset="0"/>
                              </a:rPr>
                              <m:t>𝑡</m:t>
                            </m:r>
                            <m:r>
                              <a:rPr lang="en-CA" sz="1700" i="1">
                                <a:latin typeface="Cambria Math" panose="02040503050406030204" pitchFamily="18" charset="0"/>
                              </a:rPr>
                              <m:t>−1</m:t>
                            </m:r>
                          </m:sub>
                          <m:sup>
                            <m:r>
                              <a:rPr lang="en-CA" sz="1700" i="1">
                                <a:latin typeface="Cambria Math" panose="02040503050406030204" pitchFamily="18" charset="0"/>
                              </a:rPr>
                              <m:t>∗</m:t>
                            </m:r>
                          </m:sup>
                        </m:sSubSup>
                        <m:r>
                          <a:rPr lang="en-CA" sz="1700" i="1">
                            <a:latin typeface="Cambria Math" panose="02040503050406030204" pitchFamily="18" charset="0"/>
                          </a:rPr>
                          <m:t>+</m:t>
                        </m:r>
                        <m:sSub>
                          <m:sSubPr>
                            <m:ctrlPr>
                              <a:rPr lang="en-CA" sz="1700" i="1">
                                <a:latin typeface="Cambria Math" panose="02040503050406030204" pitchFamily="18" charset="0"/>
                              </a:rPr>
                            </m:ctrlPr>
                          </m:sSubPr>
                          <m:e>
                            <m:r>
                              <a:rPr lang="en-CA" sz="1700" i="1">
                                <a:latin typeface="Cambria Math" panose="02040503050406030204" pitchFamily="18" charset="0"/>
                              </a:rPr>
                              <m:t>𝛽</m:t>
                            </m:r>
                          </m:e>
                          <m:sub>
                            <m:r>
                              <a:rPr lang="en-CA" sz="1700" i="1">
                                <a:latin typeface="Cambria Math" panose="02040503050406030204" pitchFamily="18" charset="0"/>
                              </a:rPr>
                              <m:t>5</m:t>
                            </m:r>
                          </m:sub>
                        </m:sSub>
                        <m:r>
                          <a:rPr lang="en-CA" sz="1700" b="0" i="1" smtClean="0">
                            <a:latin typeface="Cambria Math" panose="02040503050406030204" pitchFamily="18" charset="0"/>
                          </a:rPr>
                          <m:t>(</m:t>
                        </m:r>
                        <m:r>
                          <a:rPr lang="en-CA" sz="1700" b="0" i="1" smtClean="0">
                            <a:latin typeface="Cambria Math" panose="02040503050406030204" pitchFamily="18" charset="0"/>
                            <a:ea typeface="Cambria Math" panose="02040503050406030204" pitchFamily="18" charset="0"/>
                          </a:rPr>
                          <m:t>𝛾</m:t>
                        </m:r>
                        <m:r>
                          <a:rPr lang="en-CA" sz="1700" b="0" i="1" smtClean="0">
                            <a:latin typeface="Cambria Math" panose="02040503050406030204" pitchFamily="18" charset="0"/>
                            <a:ea typeface="Cambria Math" panose="02040503050406030204" pitchFamily="18" charset="0"/>
                          </a:rPr>
                          <m:t>)</m:t>
                        </m:r>
                        <m:r>
                          <a:rPr lang="en-CA" sz="1700" i="1">
                            <a:latin typeface="Cambria Math" panose="02040503050406030204" pitchFamily="18" charset="0"/>
                          </a:rPr>
                          <m:t>𝐸</m:t>
                        </m:r>
                        <m:d>
                          <m:dPr>
                            <m:ctrlPr>
                              <a:rPr lang="en-CA" sz="1700" i="1">
                                <a:latin typeface="Cambria Math" panose="02040503050406030204" pitchFamily="18" charset="0"/>
                              </a:rPr>
                            </m:ctrlPr>
                          </m:dPr>
                          <m:e>
                            <m:sSub>
                              <m:sSubPr>
                                <m:ctrlPr>
                                  <a:rPr lang="en-CA" sz="1700" i="1">
                                    <a:latin typeface="Cambria Math" panose="02040503050406030204" pitchFamily="18" charset="0"/>
                                  </a:rPr>
                                </m:ctrlPr>
                              </m:sSubPr>
                              <m:e>
                                <m:r>
                                  <a:rPr lang="en-CA" sz="1700" i="1">
                                    <a:latin typeface="Cambria Math" panose="02040503050406030204" pitchFamily="18" charset="0"/>
                                  </a:rPr>
                                  <m:t>𝜋</m:t>
                                </m:r>
                              </m:e>
                              <m:sub>
                                <m:r>
                                  <a:rPr lang="en-CA" sz="1700" i="1">
                                    <a:latin typeface="Cambria Math" panose="02040503050406030204" pitchFamily="18" charset="0"/>
                                  </a:rPr>
                                  <m:t>𝑡</m:t>
                                </m:r>
                              </m:sub>
                            </m:sSub>
                          </m:e>
                        </m:d>
                        <m:r>
                          <a:rPr lang="en-CA" sz="1700" i="1">
                            <a:latin typeface="Cambria Math" panose="02040503050406030204" pitchFamily="18" charset="0"/>
                          </a:rPr>
                          <m:t>+</m:t>
                        </m:r>
                        <m:sSub>
                          <m:sSubPr>
                            <m:ctrlPr>
                              <a:rPr lang="en-CA" sz="1700" i="1">
                                <a:latin typeface="Cambria Math" panose="02040503050406030204" pitchFamily="18" charset="0"/>
                              </a:rPr>
                            </m:ctrlPr>
                          </m:sSubPr>
                          <m:e>
                            <m:r>
                              <a:rPr lang="en-CA" sz="1700" i="1">
                                <a:latin typeface="Cambria Math" panose="02040503050406030204" pitchFamily="18" charset="0"/>
                              </a:rPr>
                              <m:t>𝛽</m:t>
                            </m:r>
                          </m:e>
                          <m:sub>
                            <m:r>
                              <a:rPr lang="en-CA" sz="1700" i="1">
                                <a:latin typeface="Cambria Math" panose="02040503050406030204" pitchFamily="18" charset="0"/>
                              </a:rPr>
                              <m:t>6</m:t>
                            </m:r>
                          </m:sub>
                        </m:sSub>
                        <m:r>
                          <a:rPr lang="en-CA" sz="1700" i="1">
                            <a:latin typeface="Cambria Math" panose="02040503050406030204" pitchFamily="18" charset="0"/>
                          </a:rPr>
                          <m:t>(</m:t>
                        </m:r>
                        <m:r>
                          <a:rPr lang="en-CA" sz="1700" i="1">
                            <a:latin typeface="Cambria Math" panose="02040503050406030204" pitchFamily="18" charset="0"/>
                          </a:rPr>
                          <m:t>𝛾</m:t>
                        </m:r>
                        <m:r>
                          <a:rPr lang="en-CA" sz="1700" i="1">
                            <a:latin typeface="Cambria Math" panose="02040503050406030204" pitchFamily="18" charset="0"/>
                          </a:rPr>
                          <m:t>)</m:t>
                        </m:r>
                        <m:sSub>
                          <m:sSubPr>
                            <m:ctrlPr>
                              <a:rPr lang="en-CA" sz="1700" i="1">
                                <a:latin typeface="Cambria Math" panose="02040503050406030204" pitchFamily="18" charset="0"/>
                              </a:rPr>
                            </m:ctrlPr>
                          </m:sSubPr>
                          <m:e>
                            <m:r>
                              <a:rPr lang="en-CA" sz="1700" i="1">
                                <a:latin typeface="Cambria Math" panose="02040503050406030204" pitchFamily="18" charset="0"/>
                              </a:rPr>
                              <m:t>𝜀</m:t>
                            </m:r>
                          </m:e>
                          <m:sub>
                            <m:r>
                              <a:rPr lang="en-CA" sz="1700" i="1">
                                <a:latin typeface="Cambria Math" panose="02040503050406030204" pitchFamily="18" charset="0"/>
                              </a:rPr>
                              <m:t>𝑡</m:t>
                            </m:r>
                          </m:sub>
                        </m:sSub>
                      </m:e>
                    </m:d>
                    <m:r>
                      <a:rPr lang="en-CA" sz="1700" b="1" i="1">
                        <a:latin typeface="Cambria Math" panose="02040503050406030204" pitchFamily="18" charset="0"/>
                      </a:rPr>
                      <m:t>𝟏</m:t>
                    </m:r>
                    <m:r>
                      <a:rPr lang="en-CA" sz="1700" i="1">
                        <a:latin typeface="Cambria Math" panose="02040503050406030204" pitchFamily="18" charset="0"/>
                      </a:rPr>
                      <m:t>(</m:t>
                    </m:r>
                    <m:r>
                      <a:rPr lang="en-CA" sz="1700" i="1">
                        <a:latin typeface="Cambria Math" panose="02040503050406030204" pitchFamily="18" charset="0"/>
                      </a:rPr>
                      <m:t>𝐸</m:t>
                    </m:r>
                    <m:d>
                      <m:dPr>
                        <m:ctrlPr>
                          <a:rPr lang="en-CA" sz="1700" i="1">
                            <a:latin typeface="Cambria Math" panose="02040503050406030204" pitchFamily="18" charset="0"/>
                          </a:rPr>
                        </m:ctrlPr>
                      </m:dPr>
                      <m:e>
                        <m:sSub>
                          <m:sSubPr>
                            <m:ctrlPr>
                              <a:rPr lang="en-CA" sz="1700" i="1">
                                <a:latin typeface="Cambria Math" panose="02040503050406030204" pitchFamily="18" charset="0"/>
                              </a:rPr>
                            </m:ctrlPr>
                          </m:sSubPr>
                          <m:e>
                            <m:r>
                              <a:rPr lang="en-CA" sz="1700" i="1">
                                <a:latin typeface="Cambria Math" panose="02040503050406030204" pitchFamily="18" charset="0"/>
                              </a:rPr>
                              <m:t>𝜋</m:t>
                            </m:r>
                          </m:e>
                          <m:sub>
                            <m:r>
                              <a:rPr lang="en-CA" sz="1700" i="1">
                                <a:latin typeface="Cambria Math" panose="02040503050406030204" pitchFamily="18" charset="0"/>
                              </a:rPr>
                              <m:t>𝑡</m:t>
                            </m:r>
                          </m:sub>
                        </m:sSub>
                      </m:e>
                    </m:d>
                    <m:r>
                      <a:rPr lang="en-CA" sz="1700" i="1">
                        <a:latin typeface="Cambria Math" panose="02040503050406030204" pitchFamily="18" charset="0"/>
                      </a:rPr>
                      <m:t>&lt;</m:t>
                    </m:r>
                    <m:r>
                      <a:rPr lang="en-CA" sz="1700" i="1">
                        <a:latin typeface="Cambria Math" panose="02040503050406030204" pitchFamily="18" charset="0"/>
                      </a:rPr>
                      <m:t>𝛾</m:t>
                    </m:r>
                    <m:r>
                      <a:rPr lang="en-CA" sz="1700" i="1">
                        <a:latin typeface="Cambria Math" panose="02040503050406030204" pitchFamily="18" charset="0"/>
                      </a:rPr>
                      <m:t>)</m:t>
                    </m:r>
                  </m:oMath>
                </a14:m>
                <a:r>
                  <a:rPr lang="en-CA" sz="1700" dirty="0"/>
                  <a:t> + </a:t>
                </a:r>
                <a14:m>
                  <m:oMath xmlns:m="http://schemas.openxmlformats.org/officeDocument/2006/math">
                    <m:sSub>
                      <m:sSubPr>
                        <m:ctrlPr>
                          <a:rPr lang="en-CA" sz="1700" i="1">
                            <a:latin typeface="Cambria Math" panose="02040503050406030204" pitchFamily="18" charset="0"/>
                          </a:rPr>
                        </m:ctrlPr>
                      </m:sSubPr>
                      <m:e>
                        <m:r>
                          <a:rPr lang="en-CA" sz="1700" i="1">
                            <a:latin typeface="Cambria Math" panose="02040503050406030204" pitchFamily="18" charset="0"/>
                          </a:rPr>
                          <m:t>𝜖</m:t>
                        </m:r>
                      </m:e>
                      <m:sub>
                        <m:r>
                          <a:rPr lang="en-CA" sz="1700" i="1">
                            <a:latin typeface="Cambria Math" panose="02040503050406030204" pitchFamily="18" charset="0"/>
                          </a:rPr>
                          <m:t>𝑡</m:t>
                        </m:r>
                      </m:sub>
                    </m:sSub>
                  </m:oMath>
                </a14:m>
                <a:r>
                  <a:rPr lang="en-CA" sz="1700" dirty="0"/>
                  <a:t>*</a:t>
                </a:r>
              </a:p>
              <a:p>
                <a:pPr marL="0" indent="0">
                  <a:buNone/>
                </a:pPr>
                <a:endParaRPr lang="en-CA" sz="1600" dirty="0">
                  <a:effectLst/>
                </a:endParaRPr>
              </a:p>
              <a:p>
                <a:pPr marL="0" indent="0">
                  <a:buNone/>
                </a:pPr>
                <a:endParaRPr lang="en-CA" dirty="0">
                  <a:effectLst/>
                </a:endParaRPr>
              </a:p>
              <a:p>
                <a:pPr marL="342900" indent="-342900">
                  <a:buAutoNum type="arabicPeriod"/>
                </a:pPr>
                <a:endParaRPr lang="en-CA" sz="1800" dirty="0">
                  <a:effectLst/>
                  <a:latin typeface="Times New Roman" panose="02020603050405020304" pitchFamily="18" charset="0"/>
                  <a:ea typeface="Times New Roman" panose="02020603050405020304" pitchFamily="18" charset="0"/>
                </a:endParaRPr>
              </a:p>
              <a:p>
                <a:pPr marL="0" indent="0">
                  <a:buNone/>
                </a:pPr>
                <a:endParaRPr lang="en-CA" sz="1800" dirty="0">
                  <a:effectLst/>
                  <a:latin typeface="Times New Roman" panose="02020603050405020304" pitchFamily="18" charset="0"/>
                  <a:ea typeface="Times New Roman" panose="02020603050405020304" pitchFamily="18" charset="0"/>
                </a:endParaRPr>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4147E8CA-F596-6DDA-3CE1-E02C4C96286F}"/>
                  </a:ext>
                </a:extLst>
              </p:cNvPr>
              <p:cNvSpPr>
                <a:spLocks noGrp="1" noRot="1" noChangeAspect="1" noMove="1" noResize="1" noEditPoints="1" noAdjustHandles="1" noChangeArrowheads="1" noChangeShapeType="1" noTextEdit="1"/>
              </p:cNvSpPr>
              <p:nvPr>
                <p:ph idx="1"/>
              </p:nvPr>
            </p:nvSpPr>
            <p:spPr>
              <a:xfrm>
                <a:off x="127592" y="2180496"/>
                <a:ext cx="11812771" cy="4140766"/>
              </a:xfrm>
              <a:blipFill>
                <a:blip r:embed="rId2"/>
                <a:stretch>
                  <a:fillRect l="-537" t="-61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C90FAE17-CC32-39A6-167C-36EE23FC8555}"/>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065467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7DA3F-FAB7-63E2-0B3D-BD283A3253D2}"/>
              </a:ext>
            </a:extLst>
          </p:cNvPr>
          <p:cNvSpPr>
            <a:spLocks noGrp="1"/>
          </p:cNvSpPr>
          <p:nvPr>
            <p:ph type="title"/>
          </p:nvPr>
        </p:nvSpPr>
        <p:spPr/>
        <p:txBody>
          <a:bodyPr/>
          <a:lstStyle/>
          <a:p>
            <a:r>
              <a:rPr lang="en-US" dirty="0"/>
              <a:t>3. Inflation Decomposition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8C13DEF-4EA7-9476-FBC7-4AF823F2DDD3}"/>
                  </a:ext>
                </a:extLst>
              </p:cNvPr>
              <p:cNvSpPr>
                <a:spLocks noGrp="1"/>
              </p:cNvSpPr>
              <p:nvPr>
                <p:ph idx="1"/>
              </p:nvPr>
            </p:nvSpPr>
            <p:spPr>
              <a:xfrm>
                <a:off x="581192" y="2180495"/>
                <a:ext cx="11029615" cy="4544395"/>
              </a:xfrm>
            </p:spPr>
            <p:txBody>
              <a:bodyPr>
                <a:normAutofit/>
              </a:bodyPr>
              <a:lstStyle/>
              <a:p>
                <a:r>
                  <a:rPr lang="en-US" dirty="0"/>
                  <a:t>We consider five different inflation forecasting models. The predicted forecasted values provide our measure of expected inflation, and the forecast errors are the measures of unexpected inflation.</a:t>
                </a:r>
              </a:p>
              <a:p>
                <a:r>
                  <a:rPr lang="en-US" dirty="0"/>
                  <a:t>Specifications 1 through 2 are standard time-series approaches that rely solely on lagged inflation (adaptive expectations). </a:t>
                </a:r>
              </a:p>
              <a:p>
                <a:pPr marL="0" indent="0">
                  <a:buNone/>
                </a:pPr>
                <a:r>
                  <a:rPr lang="en-US" dirty="0"/>
                  <a:t>(8) 		AR:  </a:t>
                </a:r>
                <a14:m>
                  <m:oMath xmlns:m="http://schemas.openxmlformats.org/officeDocument/2006/math">
                    <m:acc>
                      <m:accPr>
                        <m:chr m:val="̂"/>
                        <m:ctrlPr>
                          <a:rPr lang="en-CA" i="1" smtClean="0">
                            <a:effectLst/>
                            <a:latin typeface="Cambria Math" panose="02040503050406030204" pitchFamily="18" charset="0"/>
                            <a:ea typeface="Times New Roman" panose="02020603050405020304" pitchFamily="18" charset="0"/>
                          </a:rPr>
                        </m:ctrlPr>
                      </m:accPr>
                      <m:e>
                        <m:sSub>
                          <m:sSubPr>
                            <m:ctrlPr>
                              <a:rPr lang="en-CA" i="1">
                                <a:effectLst/>
                                <a:latin typeface="Cambria Math" panose="02040503050406030204" pitchFamily="18" charset="0"/>
                                <a:ea typeface="Times New Roman" panose="02020603050405020304" pitchFamily="18" charset="0"/>
                              </a:rPr>
                            </m:ctrlPr>
                          </m:sSubPr>
                          <m:e>
                            <m:r>
                              <a:rPr lang="en-CA" i="1">
                                <a:effectLst/>
                                <a:latin typeface="Cambria Math" panose="02040503050406030204" pitchFamily="18" charset="0"/>
                                <a:ea typeface="Times New Roman" panose="02020603050405020304" pitchFamily="18" charset="0"/>
                                <a:cs typeface="Times New Roman" panose="02020603050405020304" pitchFamily="18" charset="0"/>
                              </a:rPr>
                              <m:t>𝜋</m:t>
                            </m:r>
                          </m:e>
                          <m:sub>
                            <m:r>
                              <a:rPr lang="en-CA"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CA"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CA" i="1">
                            <a:effectLst/>
                            <a:latin typeface="Cambria Math" panose="02040503050406030204" pitchFamily="18" charset="0"/>
                            <a:ea typeface="Times New Roman" panose="02020603050405020304" pitchFamily="18" charset="0"/>
                            <a:cs typeface="Times New Roman" panose="02020603050405020304" pitchFamily="18" charset="0"/>
                          </a:rPr>
                          <m:t> </m:t>
                        </m:r>
                      </m:e>
                    </m:acc>
                    <m:r>
                      <a:rPr lang="en-CA"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CA" i="1">
                            <a:effectLst/>
                            <a:latin typeface="Cambria Math" panose="02040503050406030204" pitchFamily="18" charset="0"/>
                            <a:ea typeface="Times New Roman" panose="02020603050405020304" pitchFamily="18" charset="0"/>
                          </a:rPr>
                        </m:ctrlPr>
                      </m:sSubPr>
                      <m:e>
                        <m:r>
                          <a:rPr lang="en-CA" i="1">
                            <a:effectLst/>
                            <a:latin typeface="Cambria Math" panose="02040503050406030204" pitchFamily="18" charset="0"/>
                            <a:ea typeface="Times New Roman" panose="02020603050405020304" pitchFamily="18" charset="0"/>
                            <a:cs typeface="Times New Roman" panose="02020603050405020304" pitchFamily="18" charset="0"/>
                          </a:rPr>
                          <m:t>𝛼</m:t>
                        </m:r>
                      </m:e>
                      <m:sub>
                        <m:r>
                          <a:rPr lang="en-CA"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CA" i="1">
                        <a:effectLst/>
                        <a:latin typeface="Cambria Math" panose="02040503050406030204" pitchFamily="18" charset="0"/>
                        <a:ea typeface="Times New Roman" panose="02020603050405020304" pitchFamily="18" charset="0"/>
                        <a:cs typeface="Times New Roman" panose="02020603050405020304" pitchFamily="18" charset="0"/>
                      </a:rPr>
                      <m:t>+</m:t>
                    </m:r>
                    <m:nary>
                      <m:naryPr>
                        <m:chr m:val="∑"/>
                        <m:limLoc m:val="undOvr"/>
                        <m:ctrlPr>
                          <a:rPr lang="en-CA" i="1">
                            <a:effectLst/>
                            <a:latin typeface="Cambria Math" panose="02040503050406030204" pitchFamily="18" charset="0"/>
                            <a:ea typeface="Times New Roman" panose="02020603050405020304" pitchFamily="18" charset="0"/>
                          </a:rPr>
                        </m:ctrlPr>
                      </m:naryPr>
                      <m:sub>
                        <m:r>
                          <a:rPr lang="en-CA"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CA"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en-CA" i="1">
                            <a:effectLst/>
                            <a:latin typeface="Cambria Math" panose="02040503050406030204" pitchFamily="18" charset="0"/>
                            <a:ea typeface="Times New Roman" panose="02020603050405020304" pitchFamily="18" charset="0"/>
                            <a:cs typeface="Times New Roman" panose="02020603050405020304" pitchFamily="18" charset="0"/>
                          </a:rPr>
                          <m:t>𝑘</m:t>
                        </m:r>
                      </m:sup>
                      <m:e>
                        <m:sSub>
                          <m:sSubPr>
                            <m:ctrlPr>
                              <a:rPr lang="en-CA" i="1">
                                <a:effectLst/>
                                <a:latin typeface="Cambria Math" panose="02040503050406030204" pitchFamily="18" charset="0"/>
                                <a:ea typeface="Times New Roman" panose="02020603050405020304" pitchFamily="18" charset="0"/>
                              </a:rPr>
                            </m:ctrlPr>
                          </m:sSubPr>
                          <m:e>
                            <m:r>
                              <a:rPr lang="en-CA" i="1">
                                <a:effectLst/>
                                <a:latin typeface="Cambria Math" panose="02040503050406030204" pitchFamily="18" charset="0"/>
                                <a:ea typeface="Times New Roman" panose="02020603050405020304" pitchFamily="18" charset="0"/>
                                <a:cs typeface="Times New Roman" panose="02020603050405020304" pitchFamily="18" charset="0"/>
                              </a:rPr>
                              <m:t>𝜃</m:t>
                            </m:r>
                          </m:e>
                          <m:sub>
                            <m:r>
                              <a:rPr lang="en-CA" i="1">
                                <a:effectLst/>
                                <a:latin typeface="Cambria Math" panose="02040503050406030204" pitchFamily="18" charset="0"/>
                                <a:ea typeface="Times New Roman" panose="02020603050405020304" pitchFamily="18" charset="0"/>
                                <a:cs typeface="Times New Roman" panose="02020603050405020304" pitchFamily="18" charset="0"/>
                              </a:rPr>
                              <m:t>𝑘</m:t>
                            </m:r>
                          </m:sub>
                        </m:sSub>
                        <m:sSub>
                          <m:sSubPr>
                            <m:ctrlPr>
                              <a:rPr lang="en-CA" i="1">
                                <a:effectLst/>
                                <a:latin typeface="Cambria Math" panose="02040503050406030204" pitchFamily="18" charset="0"/>
                                <a:ea typeface="Times New Roman" panose="02020603050405020304" pitchFamily="18" charset="0"/>
                              </a:rPr>
                            </m:ctrlPr>
                          </m:sSubPr>
                          <m:e>
                            <m:r>
                              <a:rPr lang="en-CA" i="1">
                                <a:effectLst/>
                                <a:latin typeface="Cambria Math" panose="02040503050406030204" pitchFamily="18" charset="0"/>
                                <a:ea typeface="Times New Roman" panose="02020603050405020304" pitchFamily="18" charset="0"/>
                                <a:cs typeface="Times New Roman" panose="02020603050405020304" pitchFamily="18" charset="0"/>
                              </a:rPr>
                              <m:t>𝜋</m:t>
                            </m:r>
                          </m:e>
                          <m:sub>
                            <m:r>
                              <a:rPr lang="en-CA"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CA" i="1">
                                <a:effectLst/>
                                <a:latin typeface="Cambria Math" panose="02040503050406030204" pitchFamily="18" charset="0"/>
                                <a:ea typeface="Times New Roman" panose="02020603050405020304" pitchFamily="18" charset="0"/>
                                <a:cs typeface="Times New Roman" panose="02020603050405020304" pitchFamily="18" charset="0"/>
                              </a:rPr>
                              <m:t>−</m:t>
                            </m:r>
                            <m:r>
                              <a:rPr lang="en-CA" i="1">
                                <a:effectLst/>
                                <a:latin typeface="Cambria Math" panose="02040503050406030204" pitchFamily="18" charset="0"/>
                                <a:ea typeface="Times New Roman" panose="02020603050405020304" pitchFamily="18" charset="0"/>
                                <a:cs typeface="Times New Roman" panose="02020603050405020304" pitchFamily="18" charset="0"/>
                              </a:rPr>
                              <m:t>𝑘</m:t>
                            </m:r>
                          </m:sub>
                        </m:sSub>
                        <m:r>
                          <a:rPr lang="en-CA"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CA" i="1">
                                <a:effectLst/>
                                <a:latin typeface="Cambria Math" panose="02040503050406030204" pitchFamily="18" charset="0"/>
                                <a:ea typeface="Times New Roman" panose="02020603050405020304" pitchFamily="18" charset="0"/>
                              </a:rPr>
                            </m:ctrlPr>
                          </m:sSubPr>
                          <m:e>
                            <m:r>
                              <a:rPr lang="en-CA" i="1">
                                <a:effectLst/>
                                <a:latin typeface="Cambria Math" panose="02040503050406030204" pitchFamily="18" charset="0"/>
                                <a:ea typeface="Times New Roman" panose="02020603050405020304" pitchFamily="18" charset="0"/>
                                <a:cs typeface="Times New Roman" panose="02020603050405020304" pitchFamily="18" charset="0"/>
                              </a:rPr>
                              <m:t>𝜀</m:t>
                            </m:r>
                          </m:e>
                          <m:sub>
                            <m:r>
                              <a:rPr lang="en-CA"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CA" i="1">
                                <a:effectLst/>
                                <a:latin typeface="Cambria Math" panose="02040503050406030204" pitchFamily="18" charset="0"/>
                                <a:ea typeface="Times New Roman" panose="02020603050405020304" pitchFamily="18" charset="0"/>
                                <a:cs typeface="Times New Roman" panose="02020603050405020304" pitchFamily="18" charset="0"/>
                              </a:rPr>
                              <m:t>+1</m:t>
                            </m:r>
                          </m:sub>
                        </m:sSub>
                      </m:e>
                    </m:nary>
                  </m:oMath>
                </a14:m>
                <a:r>
                  <a:rPr lang="en-CA" dirty="0">
                    <a:effectLst/>
                  </a:rPr>
                  <a:t> </a:t>
                </a:r>
                <a:endParaRPr lang="en-CA" dirty="0"/>
              </a:p>
              <a:p>
                <a:pPr marL="0" indent="0">
                  <a:buNone/>
                </a:pPr>
                <a:r>
                  <a:rPr lang="en-CA" dirty="0"/>
                  <a:t>(9)		ARMA: </a:t>
                </a:r>
                <a14:m>
                  <m:oMath xmlns:m="http://schemas.openxmlformats.org/officeDocument/2006/math">
                    <m:r>
                      <a:rPr lang="en-CA" sz="1800" i="1" smtClean="0">
                        <a:effectLst/>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en-CA" i="1">
                            <a:effectLst/>
                            <a:latin typeface="Cambria Math" panose="02040503050406030204" pitchFamily="18" charset="0"/>
                          </a:rPr>
                        </m:ctrlPr>
                      </m:accPr>
                      <m:e>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𝜋</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r>
                              <a:rPr lang="en-CA" sz="1800" i="1">
                                <a:effectLst/>
                                <a:latin typeface="Cambria Math" panose="02040503050406030204" pitchFamily="18" charset="0"/>
                                <a:ea typeface="Calibri" panose="020F0502020204030204" pitchFamily="34" charset="0"/>
                                <a:cs typeface="Times New Roman" panose="02020603050405020304" pitchFamily="18" charset="0"/>
                              </a:rPr>
                              <m:t>+1</m:t>
                            </m:r>
                          </m:sub>
                        </m:sSub>
                      </m:e>
                    </m:acc>
                    <m:r>
                      <a:rPr lang="en-CA"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𝛼</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ctrlPr>
                          <a:rPr lang="en-CA" i="1">
                            <a:effectLst/>
                            <a:latin typeface="Cambria Math" panose="02040503050406030204" pitchFamily="18" charset="0"/>
                          </a:rPr>
                        </m:ctrlPr>
                      </m:naryPr>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𝑖</m:t>
                        </m:r>
                        <m:r>
                          <a:rPr lang="en-CA" sz="1800" i="1">
                            <a:effectLst/>
                            <a:latin typeface="Cambria Math" panose="02040503050406030204" pitchFamily="18" charset="0"/>
                            <a:ea typeface="Calibri" panose="020F0502020204030204" pitchFamily="34" charset="0"/>
                            <a:cs typeface="Times New Roman" panose="02020603050405020304" pitchFamily="18" charset="0"/>
                          </a:rPr>
                          <m:t>=1</m:t>
                        </m:r>
                      </m:sub>
                      <m:sup>
                        <m:r>
                          <a:rPr lang="en-CA" sz="1800" i="1">
                            <a:effectLst/>
                            <a:latin typeface="Cambria Math" panose="02040503050406030204" pitchFamily="18" charset="0"/>
                            <a:ea typeface="Calibri" panose="020F0502020204030204" pitchFamily="34" charset="0"/>
                            <a:cs typeface="Times New Roman" panose="02020603050405020304" pitchFamily="18" charset="0"/>
                          </a:rPr>
                          <m:t>𝑘</m:t>
                        </m:r>
                      </m:sup>
                      <m:e>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𝑘</m:t>
                            </m:r>
                          </m:sub>
                        </m:sSub>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𝜋</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𝑘</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ctrlPr>
                              <a:rPr lang="en-CA" i="1">
                                <a:effectLst/>
                                <a:latin typeface="Cambria Math" panose="02040503050406030204" pitchFamily="18" charset="0"/>
                              </a:rPr>
                            </m:ctrlPr>
                          </m:naryPr>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𝑖</m:t>
                            </m:r>
                            <m:r>
                              <a:rPr lang="en-CA" sz="1800" i="1">
                                <a:effectLst/>
                                <a:latin typeface="Cambria Math" panose="02040503050406030204" pitchFamily="18" charset="0"/>
                                <a:ea typeface="Calibri" panose="020F0502020204030204" pitchFamily="34" charset="0"/>
                                <a:cs typeface="Times New Roman" panose="02020603050405020304" pitchFamily="18" charset="0"/>
                              </a:rPr>
                              <m:t>=1</m:t>
                            </m:r>
                          </m:sub>
                          <m:sup>
                            <m:r>
                              <a:rPr lang="en-CA" sz="1800" i="1">
                                <a:effectLst/>
                                <a:latin typeface="Cambria Math" panose="02040503050406030204" pitchFamily="18" charset="0"/>
                                <a:ea typeface="Calibri" panose="020F0502020204030204" pitchFamily="34" charset="0"/>
                                <a:cs typeface="Times New Roman" panose="02020603050405020304" pitchFamily="18" charset="0"/>
                              </a:rPr>
                              <m:t>𝑞</m:t>
                            </m:r>
                          </m:sup>
                          <m:e>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𝜗</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𝑞</m:t>
                                </m:r>
                              </m:sub>
                            </m:sSub>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𝑞</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r>
                                  <a:rPr lang="en-CA" sz="1800" i="1">
                                    <a:effectLst/>
                                    <a:latin typeface="Cambria Math" panose="02040503050406030204" pitchFamily="18" charset="0"/>
                                    <a:ea typeface="Calibri" panose="020F0502020204030204" pitchFamily="34" charset="0"/>
                                    <a:cs typeface="Times New Roman" panose="02020603050405020304" pitchFamily="18" charset="0"/>
                                  </a:rPr>
                                  <m:t>+1</m:t>
                                </m:r>
                              </m:sub>
                            </m:sSub>
                          </m:e>
                        </m:nary>
                      </m:e>
                    </m:nary>
                  </m:oMath>
                </a14:m>
                <a:r>
                  <a:rPr lang="en-CA" dirty="0">
                    <a:effectLst/>
                  </a:rPr>
                  <a:t> </a:t>
                </a:r>
                <a:endParaRPr lang="en-US" dirty="0"/>
              </a:p>
              <a:p>
                <a:r>
                  <a:rPr lang="en-US" dirty="0"/>
                  <a:t>Specification 3 and 4 are vector autoregressions, with and without exogenous variables.</a:t>
                </a:r>
              </a:p>
              <a:p>
                <a:pPr marL="0" indent="0">
                  <a:buNone/>
                </a:pPr>
                <a:r>
                  <a:rPr lang="en-US" dirty="0"/>
                  <a:t>(10) 		VAR: </a:t>
                </a:r>
                <a14:m>
                  <m:oMath xmlns:m="http://schemas.openxmlformats.org/officeDocument/2006/math">
                    <m:r>
                      <a:rPr lang="en-CA" sz="1800" i="1" smtClean="0">
                        <a:effectLst/>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en-CA" i="1">
                            <a:effectLst/>
                            <a:latin typeface="Cambria Math" panose="02040503050406030204" pitchFamily="18" charset="0"/>
                          </a:rPr>
                        </m:ctrlPr>
                      </m:accPr>
                      <m:e>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𝜋</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r>
                              <a:rPr lang="en-CA" sz="1800" i="1">
                                <a:effectLst/>
                                <a:latin typeface="Cambria Math" panose="02040503050406030204" pitchFamily="18" charset="0"/>
                                <a:ea typeface="Calibri" panose="020F0502020204030204" pitchFamily="34" charset="0"/>
                                <a:cs typeface="Times New Roman" panose="02020603050405020304" pitchFamily="18" charset="0"/>
                              </a:rPr>
                              <m:t>+1</m:t>
                            </m:r>
                          </m:sub>
                        </m:sSub>
                      </m:e>
                    </m:acc>
                    <m:r>
                      <a:rPr lang="en-CA"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CA" sz="1800">
                        <a:effectLst/>
                        <a:latin typeface="Cambria Math" panose="02040503050406030204" pitchFamily="18" charset="0"/>
                        <a:ea typeface="Calibri" panose="020F0502020204030204" pitchFamily="34" charset="0"/>
                        <a:cs typeface="Times New Roman" panose="02020603050405020304" pitchFamily="18" charset="0"/>
                      </a:rPr>
                      <m:t>Λ</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𝐶</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𝐿</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𝑦</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r>
                          <a:rPr lang="en-CA" sz="1800" i="1">
                            <a:effectLst/>
                            <a:latin typeface="Cambria Math" panose="02040503050406030204" pitchFamily="18" charset="0"/>
                            <a:ea typeface="Calibri" panose="020F0502020204030204" pitchFamily="34" charset="0"/>
                            <a:cs typeface="Times New Roman" panose="02020603050405020304" pitchFamily="18" charset="0"/>
                          </a:rPr>
                          <m:t>+1</m:t>
                        </m:r>
                      </m:sub>
                    </m:sSub>
                  </m:oMath>
                </a14:m>
                <a:r>
                  <a:rPr lang="en-CA" dirty="0">
                    <a:effectLst/>
                  </a:rPr>
                  <a:t> </a:t>
                </a:r>
              </a:p>
              <a:p>
                <a:pPr marL="0" indent="0">
                  <a:buNone/>
                </a:pPr>
                <a:r>
                  <a:rPr lang="en-US" dirty="0"/>
                  <a:t>(11) 		VARX: </a:t>
                </a:r>
                <a14:m>
                  <m:oMath xmlns:m="http://schemas.openxmlformats.org/officeDocument/2006/math">
                    <m:r>
                      <a:rPr lang="en-CA" sz="1800" i="1" smtClean="0">
                        <a:effectLst/>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en-CA" i="1">
                            <a:effectLst/>
                            <a:latin typeface="Cambria Math" panose="02040503050406030204" pitchFamily="18" charset="0"/>
                          </a:rPr>
                        </m:ctrlPr>
                      </m:accPr>
                      <m:e>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𝜋</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r>
                              <a:rPr lang="en-CA" sz="1800" i="1">
                                <a:effectLst/>
                                <a:latin typeface="Cambria Math" panose="02040503050406030204" pitchFamily="18" charset="0"/>
                                <a:ea typeface="Calibri" panose="020F0502020204030204" pitchFamily="34" charset="0"/>
                                <a:cs typeface="Times New Roman" panose="02020603050405020304" pitchFamily="18" charset="0"/>
                              </a:rPr>
                              <m:t>+1</m:t>
                            </m:r>
                          </m:sub>
                        </m:sSub>
                      </m:e>
                    </m:acc>
                    <m:r>
                      <a:rPr lang="en-CA"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CA" sz="1800">
                        <a:effectLst/>
                        <a:latin typeface="Cambria Math" panose="02040503050406030204" pitchFamily="18" charset="0"/>
                        <a:ea typeface="Calibri" panose="020F0502020204030204" pitchFamily="34" charset="0"/>
                        <a:cs typeface="Times New Roman" panose="02020603050405020304" pitchFamily="18" charset="0"/>
                      </a:rPr>
                      <m:t>Λ</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𝐶</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𝐿</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𝑦</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𝑋</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r>
                          <a:rPr lang="en-CA" sz="1800" i="1">
                            <a:effectLst/>
                            <a:latin typeface="Cambria Math" panose="02040503050406030204" pitchFamily="18" charset="0"/>
                            <a:ea typeface="Calibri" panose="020F0502020204030204" pitchFamily="34" charset="0"/>
                            <a:cs typeface="Times New Roman" panose="02020603050405020304" pitchFamily="18" charset="0"/>
                          </a:rPr>
                          <m:t>+1</m:t>
                        </m:r>
                      </m:sub>
                    </m:sSub>
                  </m:oMath>
                </a14:m>
                <a:r>
                  <a:rPr lang="en-CA" dirty="0">
                    <a:effectLst/>
                  </a:rPr>
                  <a:t> </a:t>
                </a:r>
                <a:endParaRPr lang="en-US" dirty="0"/>
              </a:p>
              <a:p>
                <a:r>
                  <a:rPr lang="en-US" dirty="0"/>
                  <a:t>Specification 5 is a diffusion index model that uses the broadest information set to predict inflation.</a:t>
                </a:r>
              </a:p>
              <a:p>
                <a:pPr marL="0" indent="0">
                  <a:buNone/>
                </a:pPr>
                <a:r>
                  <a:rPr lang="en-US" dirty="0"/>
                  <a:t>(12) 		DI:  </a:t>
                </a:r>
                <a14:m>
                  <m:oMath xmlns:m="http://schemas.openxmlformats.org/officeDocument/2006/math">
                    <m:acc>
                      <m:accPr>
                        <m:chr m:val="̂"/>
                        <m:ctrlPr>
                          <a:rPr lang="en-CA" i="1" smtClean="0">
                            <a:effectLst/>
                            <a:latin typeface="Cambria Math" panose="02040503050406030204" pitchFamily="18" charset="0"/>
                          </a:rPr>
                        </m:ctrlPr>
                      </m:accPr>
                      <m:e>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𝜋</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r>
                              <a:rPr lang="en-CA" sz="1800" i="1">
                                <a:effectLst/>
                                <a:latin typeface="Cambria Math" panose="02040503050406030204" pitchFamily="18" charset="0"/>
                                <a:ea typeface="Calibri" panose="020F0502020204030204" pitchFamily="34" charset="0"/>
                                <a:cs typeface="Times New Roman" panose="02020603050405020304" pitchFamily="18" charset="0"/>
                              </a:rPr>
                              <m:t>+1</m:t>
                            </m:r>
                          </m:sub>
                        </m:sSub>
                      </m:e>
                    </m:acc>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𝐼</m:t>
                    </m:r>
                    <m:d>
                      <m:dPr>
                        <m:ctrlPr>
                          <a:rPr lang="en-CA" i="1">
                            <a:effectLst/>
                            <a:latin typeface="Cambria Math" panose="02040503050406030204" pitchFamily="18" charset="0"/>
                          </a:rPr>
                        </m:ctrlPr>
                      </m:dPr>
                      <m:e>
                        <m:r>
                          <a:rPr lang="en-CA" sz="1800" i="1">
                            <a:effectLst/>
                            <a:latin typeface="Cambria Math" panose="02040503050406030204" pitchFamily="18" charset="0"/>
                            <a:ea typeface="Calibri" panose="020F0502020204030204" pitchFamily="34" charset="0"/>
                            <a:cs typeface="Times New Roman" panose="02020603050405020304" pitchFamily="18" charset="0"/>
                          </a:rPr>
                          <m:t>𝐿</m:t>
                        </m:r>
                      </m:e>
                    </m:d>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𝐾</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CA" sz="1800">
                        <a:effectLst/>
                        <a:latin typeface="Cambria Math" panose="02040503050406030204" pitchFamily="18" charset="0"/>
                        <a:ea typeface="Calibri" panose="020F0502020204030204" pitchFamily="34" charset="0"/>
                        <a:cs typeface="Times New Roman" panose="02020603050405020304" pitchFamily="18" charset="0"/>
                      </a:rPr>
                      <m:t>Γ</m:t>
                    </m:r>
                    <m:d>
                      <m:dPr>
                        <m:ctrlPr>
                          <a:rPr lang="en-CA" i="1">
                            <a:effectLst/>
                            <a:latin typeface="Cambria Math" panose="02040503050406030204" pitchFamily="18" charset="0"/>
                          </a:rPr>
                        </m:ctrlPr>
                      </m:dPr>
                      <m:e>
                        <m:r>
                          <a:rPr lang="en-CA" sz="1800" i="1">
                            <a:effectLst/>
                            <a:latin typeface="Cambria Math" panose="02040503050406030204" pitchFamily="18" charset="0"/>
                            <a:ea typeface="Calibri" panose="020F0502020204030204" pitchFamily="34" charset="0"/>
                            <a:cs typeface="Times New Roman" panose="02020603050405020304" pitchFamily="18" charset="0"/>
                          </a:rPr>
                          <m:t>𝐿</m:t>
                        </m:r>
                      </m:e>
                    </m:d>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𝜏</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CA"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𝑡</m:t>
                        </m:r>
                        <m:r>
                          <a:rPr lang="en-CA" sz="18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 </m:t>
                    </m:r>
                  </m:oMath>
                </a14:m>
                <a:endParaRPr lang="en-US" dirty="0"/>
              </a:p>
              <a:p>
                <a:endParaRPr lang="en-US" dirty="0"/>
              </a:p>
            </p:txBody>
          </p:sp>
        </mc:Choice>
        <mc:Fallback xmlns="">
          <p:sp>
            <p:nvSpPr>
              <p:cNvPr id="3" name="Content Placeholder 2">
                <a:extLst>
                  <a:ext uri="{FF2B5EF4-FFF2-40B4-BE49-F238E27FC236}">
                    <a16:creationId xmlns:a16="http://schemas.microsoft.com/office/drawing/2014/main" id="{F8C13DEF-4EA7-9476-FBC7-4AF823F2DDD3}"/>
                  </a:ext>
                </a:extLst>
              </p:cNvPr>
              <p:cNvSpPr>
                <a:spLocks noGrp="1" noRot="1" noChangeAspect="1" noMove="1" noResize="1" noEditPoints="1" noAdjustHandles="1" noChangeArrowheads="1" noChangeShapeType="1" noTextEdit="1"/>
              </p:cNvSpPr>
              <p:nvPr>
                <p:ph idx="1"/>
              </p:nvPr>
            </p:nvSpPr>
            <p:spPr>
              <a:xfrm>
                <a:off x="581192" y="2180495"/>
                <a:ext cx="11029615" cy="4544395"/>
              </a:xfrm>
              <a:blipFill>
                <a:blip r:embed="rId2"/>
                <a:stretch>
                  <a:fillRect l="-460" t="-167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DC34ACB0-09BA-E923-AD49-228B7FB3678F}"/>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411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A000A-026B-5785-98AE-AD3A777AB952}"/>
              </a:ext>
            </a:extLst>
          </p:cNvPr>
          <p:cNvSpPr>
            <a:spLocks noGrp="1"/>
          </p:cNvSpPr>
          <p:nvPr>
            <p:ph type="title"/>
          </p:nvPr>
        </p:nvSpPr>
        <p:spPr/>
        <p:txBody>
          <a:bodyPr/>
          <a:lstStyle/>
          <a:p>
            <a:r>
              <a:rPr lang="en-US" dirty="0"/>
              <a:t>Econometric specification (cont’d)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147E8CA-F596-6DDA-3CE1-E02C4C96286F}"/>
                  </a:ext>
                </a:extLst>
              </p:cNvPr>
              <p:cNvSpPr>
                <a:spLocks noGrp="1"/>
              </p:cNvSpPr>
              <p:nvPr>
                <p:ph idx="1"/>
              </p:nvPr>
            </p:nvSpPr>
            <p:spPr>
              <a:xfrm>
                <a:off x="849237" y="2882652"/>
                <a:ext cx="10761571" cy="3975348"/>
              </a:xfrm>
            </p:spPr>
            <p:txBody>
              <a:bodyPr anchor="ctr">
                <a:normAutofit/>
              </a:bodyPr>
              <a:lstStyle/>
              <a:p>
                <a:pPr marL="0" indent="0">
                  <a:buNone/>
                </a:pPr>
                <a:r>
                  <a:rPr lang="en-CA" sz="1800" dirty="0">
                    <a:effectLst/>
                    <a:latin typeface="Times New Roman" panose="02020603050405020304" pitchFamily="18" charset="0"/>
                    <a:ea typeface="Times New Roman" panose="02020603050405020304" pitchFamily="18" charset="0"/>
                  </a:rPr>
                  <a:t>3. Repeat step 2. 10 000 times, producing the bootstrapped coefficients, </a:t>
                </a:r>
                <a14:m>
                  <m:oMath xmlns:m="http://schemas.openxmlformats.org/officeDocument/2006/math">
                    <m:sSubSup>
                      <m:sSubSupPr>
                        <m:ctrlPr>
                          <a:rPr lang="en-CA" sz="1800" i="1" smtClean="0">
                            <a:effectLst/>
                            <a:latin typeface="Cambria Math" panose="02040503050406030204" pitchFamily="18" charset="0"/>
                            <a:cs typeface="Calibri" panose="020F0502020204030204" pitchFamily="34" charset="0"/>
                          </a:rPr>
                        </m:ctrlPr>
                      </m:sSubSup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𝑖</m:t>
                        </m:r>
                        <m:r>
                          <a:rPr lang="en-CA" sz="1800" i="1">
                            <a:effectLst/>
                            <a:latin typeface="Cambria Math" panose="02040503050406030204" pitchFamily="18" charset="0"/>
                            <a:ea typeface="Times New Roman" panose="02020603050405020304" pitchFamily="18" charset="0"/>
                            <a:cs typeface="Calibri" panose="020F0502020204030204" pitchFamily="34" charset="0"/>
                          </a:rPr>
                          <m:t>,</m:t>
                        </m:r>
                        <m:r>
                          <a:rPr lang="en-CA" sz="1800" i="1">
                            <a:effectLst/>
                            <a:latin typeface="Cambria Math" panose="02040503050406030204" pitchFamily="18" charset="0"/>
                            <a:ea typeface="Times New Roman" panose="02020603050405020304" pitchFamily="18" charset="0"/>
                            <a:cs typeface="Calibri" panose="020F0502020204030204" pitchFamily="34" charset="0"/>
                          </a:rPr>
                          <m:t>𝑏</m:t>
                        </m:r>
                      </m:sub>
                      <m:sup>
                        <m:r>
                          <a:rPr lang="en-CA" sz="1800" i="1">
                            <a:effectLst/>
                            <a:latin typeface="Cambria Math" panose="02040503050406030204" pitchFamily="18" charset="0"/>
                            <a:ea typeface="Times New Roman" panose="02020603050405020304" pitchFamily="18" charset="0"/>
                            <a:cs typeface="Calibri" panose="020F0502020204030204" pitchFamily="34" charset="0"/>
                          </a:rPr>
                          <m:t>∗</m:t>
                        </m:r>
                      </m:sup>
                    </m:sSubSup>
                    <m:r>
                      <a:rPr lang="en-CA" sz="1800" i="1">
                        <a:effectLst/>
                        <a:latin typeface="Cambria Math" panose="02040503050406030204" pitchFamily="18" charset="0"/>
                        <a:ea typeface="Times New Roman" panose="02020603050405020304" pitchFamily="18" charset="0"/>
                        <a:cs typeface="Calibri" panose="020F0502020204030204" pitchFamily="34" charset="0"/>
                      </a:rPr>
                      <m:t>(</m:t>
                    </m:r>
                    <m:r>
                      <a:rPr lang="en-CA" sz="1800" i="1">
                        <a:effectLst/>
                        <a:latin typeface="Cambria Math" panose="02040503050406030204" pitchFamily="18" charset="0"/>
                        <a:ea typeface="Times New Roman" panose="02020603050405020304" pitchFamily="18" charset="0"/>
                        <a:cs typeface="Calibri" panose="020F0502020204030204" pitchFamily="34" charset="0"/>
                      </a:rPr>
                      <m:t>𝛾</m:t>
                    </m:r>
                    <m:r>
                      <a:rPr lang="en-CA" sz="1800" i="1">
                        <a:effectLst/>
                        <a:latin typeface="Cambria Math" panose="02040503050406030204" pitchFamily="18" charset="0"/>
                        <a:ea typeface="Times New Roman" panose="02020603050405020304" pitchFamily="18" charset="0"/>
                        <a:cs typeface="Calibri" panose="020F0502020204030204" pitchFamily="34" charset="0"/>
                      </a:rPr>
                      <m:t>)</m:t>
                    </m:r>
                  </m:oMath>
                </a14:m>
                <a:r>
                  <a:rPr lang="en-CA" sz="1800" dirty="0">
                    <a:effectLst/>
                    <a:latin typeface="Times New Roman" panose="02020603050405020304" pitchFamily="18" charset="0"/>
                    <a:ea typeface="Times New Roman" panose="02020603050405020304" pitchFamily="18" charset="0"/>
                  </a:rPr>
                  <a:t>, b = 1…10 000 </a:t>
                </a:r>
              </a:p>
              <a:p>
                <a:pPr marL="0" indent="0">
                  <a:buNone/>
                </a:pPr>
                <a:r>
                  <a:rPr lang="en-CA" dirty="0">
                    <a:latin typeface="Times New Roman" panose="02020603050405020304" pitchFamily="18" charset="0"/>
                    <a:ea typeface="Times New Roman" panose="02020603050405020304" pitchFamily="18" charset="0"/>
                  </a:rPr>
                  <a:t>4. Calculate the bias corrected coefficients:</a:t>
                </a:r>
              </a:p>
              <a:p>
                <a:pPr marL="0" indent="0" algn="ctr">
                  <a:buNone/>
                </a:pPr>
                <a:r>
                  <a:rPr lang="en-CA" dirty="0">
                    <a:latin typeface="Times New Roman" panose="02020603050405020304" pitchFamily="18" charset="0"/>
                    <a:ea typeface="Times New Roman" panose="02020603050405020304" pitchFamily="18" charset="0"/>
                  </a:rPr>
                  <a:t> </a:t>
                </a:r>
                <a14:m>
                  <m:oMath xmlns:m="http://schemas.openxmlformats.org/officeDocument/2006/math">
                    <m:acc>
                      <m:accPr>
                        <m:chr m:val="̂"/>
                        <m:ctrlPr>
                          <a:rPr lang="en-CA" sz="1800" i="1" smtClean="0">
                            <a:effectLst/>
                            <a:latin typeface="Cambria Math" panose="02040503050406030204" pitchFamily="18" charset="0"/>
                            <a:cs typeface="Calibri" panose="020F0502020204030204" pitchFamily="34" charset="0"/>
                          </a:rPr>
                        </m:ctrlPr>
                      </m:accPr>
                      <m:e>
                        <m:sSub>
                          <m:sSubPr>
                            <m:ctrlPr>
                              <a:rPr lang="en-CA" i="1">
                                <a:effectLst/>
                                <a:latin typeface="Cambria Math" panose="020405030504060302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𝑖</m:t>
                            </m:r>
                            <m:r>
                              <a:rPr lang="en-CA" sz="1800" i="1">
                                <a:effectLst/>
                                <a:latin typeface="Cambria Math" panose="02040503050406030204" pitchFamily="18" charset="0"/>
                                <a:ea typeface="Times New Roman" panose="02020603050405020304" pitchFamily="18" charset="0"/>
                                <a:cs typeface="Calibri" panose="020F0502020204030204" pitchFamily="34" charset="0"/>
                              </a:rPr>
                              <m:t>,</m:t>
                            </m:r>
                            <m:r>
                              <a:rPr lang="en-CA" sz="1800" i="1">
                                <a:effectLst/>
                                <a:latin typeface="Cambria Math" panose="02040503050406030204" pitchFamily="18" charset="0"/>
                                <a:ea typeface="Times New Roman" panose="02020603050405020304" pitchFamily="18" charset="0"/>
                                <a:cs typeface="Calibri" panose="020F0502020204030204" pitchFamily="34" charset="0"/>
                              </a:rPr>
                              <m:t>𝐵</m:t>
                            </m:r>
                          </m:sub>
                        </m:sSub>
                        <m:r>
                          <a:rPr lang="en-CA" sz="1800" i="1">
                            <a:effectLst/>
                            <a:latin typeface="Cambria Math" panose="02040503050406030204" pitchFamily="18" charset="0"/>
                            <a:ea typeface="Times New Roman" panose="02020603050405020304" pitchFamily="18" charset="0"/>
                            <a:cs typeface="Calibri" panose="020F0502020204030204" pitchFamily="34" charset="0"/>
                          </a:rPr>
                          <m:t>(</m:t>
                        </m:r>
                        <m:r>
                          <a:rPr lang="en-CA" sz="1800" i="1">
                            <a:effectLst/>
                            <a:latin typeface="Cambria Math" panose="02040503050406030204" pitchFamily="18" charset="0"/>
                            <a:ea typeface="Times New Roman" panose="02020603050405020304" pitchFamily="18" charset="0"/>
                            <a:cs typeface="Calibri" panose="020F0502020204030204" pitchFamily="34" charset="0"/>
                          </a:rPr>
                          <m:t>𝛾</m:t>
                        </m:r>
                        <m:r>
                          <a:rPr lang="en-CA" sz="1800" i="1">
                            <a:effectLst/>
                            <a:latin typeface="Cambria Math" panose="02040503050406030204" pitchFamily="18" charset="0"/>
                            <a:ea typeface="Times New Roman" panose="02020603050405020304" pitchFamily="18" charset="0"/>
                            <a:cs typeface="Calibri" panose="020F0502020204030204" pitchFamily="34" charset="0"/>
                          </a:rPr>
                          <m:t>)</m:t>
                        </m:r>
                      </m:e>
                    </m:acc>
                  </m:oMath>
                </a14:m>
                <a:r>
                  <a:rPr lang="en-CA" sz="1800" dirty="0">
                    <a:effectLst/>
                    <a:latin typeface="Times New Roman" panose="02020603050405020304" pitchFamily="18" charset="0"/>
                    <a:ea typeface="Times New Roman" panose="02020603050405020304" pitchFamily="18" charset="0"/>
                    <a:cs typeface="Calibri" panose="020F0502020204030204" pitchFamily="34" charset="0"/>
                  </a:rPr>
                  <a:t> = </a:t>
                </a:r>
                <a14:m>
                  <m:oMath xmlns:m="http://schemas.openxmlformats.org/officeDocument/2006/math">
                    <m:acc>
                      <m:accPr>
                        <m:chr m:val="̂"/>
                        <m:ctrlPr>
                          <a:rPr lang="en-CA" i="1">
                            <a:effectLst/>
                            <a:latin typeface="Cambria Math" panose="02040503050406030204" pitchFamily="18" charset="0"/>
                            <a:cs typeface="Calibri" panose="020F0502020204030204" pitchFamily="34" charset="0"/>
                          </a:rPr>
                        </m:ctrlPr>
                      </m:accPr>
                      <m:e>
                        <m:r>
                          <a:rPr lang="en-CA" sz="1800" i="1">
                            <a:effectLst/>
                            <a:latin typeface="Cambria Math" panose="02040503050406030204" pitchFamily="18" charset="0"/>
                            <a:ea typeface="Times New Roman" panose="02020603050405020304" pitchFamily="18" charset="0"/>
                            <a:cs typeface="Calibri" panose="020F0502020204030204" pitchFamily="34" charset="0"/>
                          </a:rPr>
                          <m:t>2</m:t>
                        </m:r>
                        <m:sSub>
                          <m:sSubPr>
                            <m:ctrlPr>
                              <a:rPr lang="en-CA" i="1">
                                <a:effectLst/>
                                <a:latin typeface="Cambria Math" panose="020405030504060302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𝑖</m:t>
                            </m:r>
                          </m:sub>
                        </m:sSub>
                      </m:e>
                    </m:acc>
                    <m:d>
                      <m:dPr>
                        <m:ctrlPr>
                          <a:rPr lang="en-CA" i="1">
                            <a:effectLst/>
                            <a:latin typeface="Cambria Math" panose="02040503050406030204" pitchFamily="18" charset="0"/>
                            <a:cs typeface="Calibri" panose="020F0502020204030204" pitchFamily="34" charset="0"/>
                          </a:rPr>
                        </m:ctrlPr>
                      </m:d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𝛾</m:t>
                        </m:r>
                      </m:e>
                    </m:d>
                    <m:r>
                      <a:rPr lang="en-CA" sz="1800" i="1">
                        <a:effectLst/>
                        <a:latin typeface="Cambria Math" panose="02040503050406030204" pitchFamily="18" charset="0"/>
                        <a:ea typeface="Times New Roman" panose="02020603050405020304" pitchFamily="18" charset="0"/>
                        <a:cs typeface="Calibri" panose="020F0502020204030204" pitchFamily="34" charset="0"/>
                      </a:rPr>
                      <m:t>−</m:t>
                    </m:r>
                    <m:f>
                      <m:fPr>
                        <m:ctrlPr>
                          <a:rPr lang="en-CA" i="1">
                            <a:effectLst/>
                            <a:latin typeface="Cambria Math" panose="02040503050406030204" pitchFamily="18" charset="0"/>
                            <a:cs typeface="Calibri" panose="020F0502020204030204" pitchFamily="34" charset="0"/>
                          </a:rPr>
                        </m:ctrlPr>
                      </m:fPr>
                      <m:num>
                        <m:r>
                          <a:rPr lang="en-CA" sz="1800" i="1">
                            <a:effectLst/>
                            <a:latin typeface="Cambria Math" panose="02040503050406030204" pitchFamily="18" charset="0"/>
                            <a:ea typeface="Times New Roman" panose="02020603050405020304" pitchFamily="18" charset="0"/>
                            <a:cs typeface="Calibri" panose="020F0502020204030204" pitchFamily="34" charset="0"/>
                          </a:rPr>
                          <m:t>1</m:t>
                        </m:r>
                      </m:num>
                      <m:den>
                        <m:r>
                          <a:rPr lang="en-CA" sz="1800" i="1">
                            <a:effectLst/>
                            <a:latin typeface="Cambria Math" panose="02040503050406030204" pitchFamily="18" charset="0"/>
                            <a:ea typeface="Times New Roman" panose="02020603050405020304" pitchFamily="18" charset="0"/>
                            <a:cs typeface="Calibri" panose="020F0502020204030204" pitchFamily="34" charset="0"/>
                          </a:rPr>
                          <m:t>10000</m:t>
                        </m:r>
                      </m:den>
                    </m:f>
                    <m:nary>
                      <m:naryPr>
                        <m:chr m:val="∑"/>
                        <m:limLoc m:val="undOvr"/>
                        <m:ctrlPr>
                          <a:rPr lang="en-CA" i="1">
                            <a:effectLst/>
                            <a:latin typeface="Cambria Math" panose="02040503050406030204" pitchFamily="18" charset="0"/>
                            <a:cs typeface="Calibri" panose="020F0502020204030204" pitchFamily="34" charset="0"/>
                          </a:rPr>
                        </m:ctrlPr>
                      </m:naryPr>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𝑖</m:t>
                        </m:r>
                        <m:r>
                          <a:rPr lang="en-CA" sz="1800" i="1">
                            <a:effectLst/>
                            <a:latin typeface="Cambria Math" panose="02040503050406030204" pitchFamily="18" charset="0"/>
                            <a:ea typeface="Times New Roman" panose="02020603050405020304" pitchFamily="18" charset="0"/>
                            <a:cs typeface="Calibri" panose="020F0502020204030204" pitchFamily="34" charset="0"/>
                          </a:rPr>
                          <m:t>=1</m:t>
                        </m:r>
                      </m:sub>
                      <m:sup>
                        <m:r>
                          <a:rPr lang="en-CA" sz="1800" i="1">
                            <a:effectLst/>
                            <a:latin typeface="Cambria Math" panose="02040503050406030204" pitchFamily="18" charset="0"/>
                            <a:ea typeface="Times New Roman" panose="02020603050405020304" pitchFamily="18" charset="0"/>
                            <a:cs typeface="Calibri" panose="020F0502020204030204" pitchFamily="34" charset="0"/>
                          </a:rPr>
                          <m:t>10000</m:t>
                        </m:r>
                      </m:sup>
                      <m:e>
                        <m:sSubSup>
                          <m:sSubSupPr>
                            <m:ctrlPr>
                              <a:rPr lang="en-CA" i="1">
                                <a:effectLst/>
                                <a:latin typeface="Cambria Math" panose="02040503050406030204" pitchFamily="18" charset="0"/>
                                <a:cs typeface="Calibri" panose="020F0502020204030204" pitchFamily="34" charset="0"/>
                              </a:rPr>
                            </m:ctrlPr>
                          </m:sSubSup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𝑖</m:t>
                            </m:r>
                            <m:r>
                              <a:rPr lang="en-CA" sz="1800" i="1">
                                <a:effectLst/>
                                <a:latin typeface="Cambria Math" panose="02040503050406030204" pitchFamily="18" charset="0"/>
                                <a:ea typeface="Times New Roman" panose="02020603050405020304" pitchFamily="18" charset="0"/>
                                <a:cs typeface="Calibri" panose="020F0502020204030204" pitchFamily="34" charset="0"/>
                              </a:rPr>
                              <m:t>,</m:t>
                            </m:r>
                            <m:r>
                              <a:rPr lang="en-CA" sz="1800" i="1">
                                <a:effectLst/>
                                <a:latin typeface="Cambria Math" panose="02040503050406030204" pitchFamily="18" charset="0"/>
                                <a:ea typeface="Times New Roman" panose="02020603050405020304" pitchFamily="18" charset="0"/>
                                <a:cs typeface="Calibri" panose="020F0502020204030204" pitchFamily="34" charset="0"/>
                              </a:rPr>
                              <m:t>𝑏</m:t>
                            </m:r>
                          </m:sub>
                          <m:sup>
                            <m:r>
                              <a:rPr lang="en-CA" sz="1800" i="1">
                                <a:effectLst/>
                                <a:latin typeface="Cambria Math" panose="02040503050406030204" pitchFamily="18" charset="0"/>
                                <a:ea typeface="Times New Roman" panose="02020603050405020304" pitchFamily="18" charset="0"/>
                                <a:cs typeface="Calibri" panose="020F0502020204030204" pitchFamily="34" charset="0"/>
                              </a:rPr>
                              <m:t>∗</m:t>
                            </m:r>
                          </m:sup>
                        </m:sSubSup>
                      </m:e>
                    </m:nary>
                  </m:oMath>
                </a14:m>
                <a:r>
                  <a:rPr lang="en-CA" dirty="0">
                    <a:effectLst/>
                  </a:rPr>
                  <a:t> </a:t>
                </a:r>
              </a:p>
              <a:p>
                <a:pPr marL="0" indent="0">
                  <a:buNone/>
                </a:pPr>
                <a:r>
                  <a:rPr lang="en-CA" sz="1800" dirty="0">
                    <a:latin typeface="Times New Roman" panose="02020603050405020304" pitchFamily="18" charset="0"/>
                    <a:ea typeface="Times New Roman" panose="02020603050405020304" pitchFamily="18" charset="0"/>
                  </a:rPr>
                  <a:t>5. Utilize the </a:t>
                </a:r>
                <a:r>
                  <a:rPr lang="en-CA" dirty="0">
                    <a:latin typeface="Times New Roman" panose="02020603050405020304" pitchFamily="18" charset="0"/>
                    <a:ea typeface="Times New Roman" panose="02020603050405020304" pitchFamily="18" charset="0"/>
                  </a:rPr>
                  <a:t>bootstrapped sampling distribution for </a:t>
                </a:r>
                <a14:m>
                  <m:oMath xmlns:m="http://schemas.openxmlformats.org/officeDocument/2006/math">
                    <m:sSubSup>
                      <m:sSubSupPr>
                        <m:ctrlPr>
                          <a:rPr lang="en-CA" sz="1800" i="1" smtClean="0">
                            <a:effectLst/>
                            <a:latin typeface="Cambria Math" panose="02040503050406030204" pitchFamily="18" charset="0"/>
                            <a:cs typeface="Calibri" panose="020F0502020204030204" pitchFamily="34" charset="0"/>
                          </a:rPr>
                        </m:ctrlPr>
                      </m:sSubSup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𝑖</m:t>
                        </m:r>
                        <m:r>
                          <a:rPr lang="en-CA" sz="1800" i="1">
                            <a:effectLst/>
                            <a:latin typeface="Cambria Math" panose="02040503050406030204" pitchFamily="18" charset="0"/>
                            <a:ea typeface="Times New Roman" panose="02020603050405020304" pitchFamily="18" charset="0"/>
                            <a:cs typeface="Calibri" panose="020F0502020204030204" pitchFamily="34" charset="0"/>
                          </a:rPr>
                          <m:t>,</m:t>
                        </m:r>
                        <m:r>
                          <a:rPr lang="en-CA" sz="1800" i="1">
                            <a:effectLst/>
                            <a:latin typeface="Cambria Math" panose="02040503050406030204" pitchFamily="18" charset="0"/>
                            <a:ea typeface="Times New Roman" panose="02020603050405020304" pitchFamily="18" charset="0"/>
                            <a:cs typeface="Calibri" panose="020F0502020204030204" pitchFamily="34" charset="0"/>
                          </a:rPr>
                          <m:t>𝑏</m:t>
                        </m:r>
                      </m:sub>
                      <m:sup>
                        <m:r>
                          <a:rPr lang="en-CA" sz="1800" i="1">
                            <a:effectLst/>
                            <a:latin typeface="Cambria Math" panose="02040503050406030204" pitchFamily="18" charset="0"/>
                            <a:ea typeface="Times New Roman" panose="02020603050405020304" pitchFamily="18" charset="0"/>
                            <a:cs typeface="Calibri" panose="020F0502020204030204" pitchFamily="34" charset="0"/>
                          </a:rPr>
                          <m:t>∗</m:t>
                        </m:r>
                      </m:sup>
                    </m:sSubSup>
                    <m:d>
                      <m:d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d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𝛾</m:t>
                        </m:r>
                      </m:e>
                    </m:d>
                  </m:oMath>
                </a14:m>
                <a:r>
                  <a:rPr lang="en-CA" sz="1800" dirty="0">
                    <a:effectLst/>
                    <a:latin typeface="Times New Roman" panose="02020603050405020304" pitchFamily="18" charset="0"/>
                    <a:ea typeface="Times New Roman" panose="02020603050405020304" pitchFamily="18" charset="0"/>
                  </a:rPr>
                  <a:t> to estimate the standard deviations </a:t>
                </a:r>
              </a:p>
              <a:p>
                <a:pPr marL="0" indent="0">
                  <a:buNone/>
                </a:pPr>
                <a14:m>
                  <m:oMathPara xmlns:m="http://schemas.openxmlformats.org/officeDocument/2006/math">
                    <m:oMathParaPr>
                      <m:jc m:val="centerGroup"/>
                    </m:oMathParaPr>
                    <m:oMath xmlns:m="http://schemas.openxmlformats.org/officeDocument/2006/math">
                      <m:rad>
                        <m:radPr>
                          <m:degHide m:val="on"/>
                          <m:ctrlPr>
                            <a:rPr lang="en-CA" sz="1800" i="1" smtClean="0">
                              <a:effectLst/>
                              <a:latin typeface="Cambria Math" panose="02040503050406030204" pitchFamily="18" charset="0"/>
                            </a:rPr>
                          </m:ctrlPr>
                        </m:radPr>
                        <m:deg/>
                        <m:e>
                          <m:f>
                            <m:fPr>
                              <m:ctrlPr>
                                <a:rPr lang="en-CA" sz="1800" i="1" smtClean="0">
                                  <a:effectLst/>
                                  <a:latin typeface="Cambria Math" panose="02040503050406030204" pitchFamily="18" charset="0"/>
                                </a:rPr>
                              </m:ctrlPr>
                            </m:fPr>
                            <m:num>
                              <m:sSup>
                                <m:sSupPr>
                                  <m:ctrlPr>
                                    <a:rPr lang="en-CA" sz="1800" i="1" smtClean="0">
                                      <a:effectLst/>
                                      <a:latin typeface="Cambria Math" panose="02040503050406030204" pitchFamily="18" charset="0"/>
                                    </a:rPr>
                                  </m:ctrlPr>
                                </m:sSupPr>
                                <m:e>
                                  <m:nary>
                                    <m:naryPr>
                                      <m:chr m:val="∑"/>
                                      <m:ctrlPr>
                                        <a:rPr lang="en-CA" sz="1800" i="1" smtClean="0">
                                          <a:effectLst/>
                                          <a:latin typeface="Cambria Math" panose="02040503050406030204" pitchFamily="18" charset="0"/>
                                        </a:rPr>
                                      </m:ctrlPr>
                                    </m:naryPr>
                                    <m:sub>
                                      <m:r>
                                        <m:rPr>
                                          <m:brk m:alnAt="23"/>
                                        </m:rPr>
                                        <a:rPr lang="en-CA" sz="1800" b="0" i="1" smtClean="0">
                                          <a:effectLst/>
                                          <a:latin typeface="Cambria Math" panose="02040503050406030204" pitchFamily="18" charset="0"/>
                                        </a:rPr>
                                        <m:t>𝑏</m:t>
                                      </m:r>
                                      <m:r>
                                        <a:rPr lang="en-CA" sz="1800" b="0" i="1" smtClean="0">
                                          <a:effectLst/>
                                          <a:latin typeface="Cambria Math" panose="02040503050406030204" pitchFamily="18" charset="0"/>
                                        </a:rPr>
                                        <m:t>=1</m:t>
                                      </m:r>
                                    </m:sub>
                                    <m:sup>
                                      <m:r>
                                        <a:rPr lang="en-CA" sz="1800" b="0" i="1" smtClean="0">
                                          <a:effectLst/>
                                          <a:latin typeface="Cambria Math" panose="02040503050406030204" pitchFamily="18" charset="0"/>
                                        </a:rPr>
                                        <m:t>𝐵</m:t>
                                      </m:r>
                                    </m:sup>
                                    <m:e>
                                      <m:r>
                                        <a:rPr lang="en-CA" sz="1800" b="0" i="1" smtClean="0">
                                          <a:effectLst/>
                                          <a:latin typeface="Cambria Math" panose="02040503050406030204" pitchFamily="18" charset="0"/>
                                        </a:rPr>
                                        <m:t>(</m:t>
                                      </m:r>
                                      <m:sSubSup>
                                        <m:sSubSupPr>
                                          <m:ctrlPr>
                                            <a:rPr lang="en-CA" sz="1800" b="0" i="1" smtClean="0">
                                              <a:effectLst/>
                                              <a:latin typeface="Cambria Math" panose="02040503050406030204" pitchFamily="18" charset="0"/>
                                            </a:rPr>
                                          </m:ctrlPr>
                                        </m:sSubSupPr>
                                        <m:e>
                                          <m:r>
                                            <a:rPr lang="en-CA" sz="1800" b="0" i="1" smtClean="0">
                                              <a:effectLst/>
                                              <a:latin typeface="Cambria Math" panose="02040503050406030204" pitchFamily="18" charset="0"/>
                                              <a:ea typeface="Cambria Math" panose="02040503050406030204" pitchFamily="18" charset="0"/>
                                            </a:rPr>
                                            <m:t>𝛽</m:t>
                                          </m:r>
                                        </m:e>
                                        <m:sub>
                                          <m:r>
                                            <a:rPr lang="en-CA" sz="1800" b="0" i="1" smtClean="0">
                                              <a:effectLst/>
                                              <a:latin typeface="Cambria Math" panose="02040503050406030204" pitchFamily="18" charset="0"/>
                                            </a:rPr>
                                            <m:t>𝑖</m:t>
                                          </m:r>
                                          <m:r>
                                            <a:rPr lang="en-CA" sz="1800" b="0" i="1" smtClean="0">
                                              <a:effectLst/>
                                              <a:latin typeface="Cambria Math" panose="02040503050406030204" pitchFamily="18" charset="0"/>
                                            </a:rPr>
                                            <m:t>,</m:t>
                                          </m:r>
                                          <m:r>
                                            <a:rPr lang="en-CA" sz="1800" b="0" i="1" smtClean="0">
                                              <a:effectLst/>
                                              <a:latin typeface="Cambria Math" panose="02040503050406030204" pitchFamily="18" charset="0"/>
                                            </a:rPr>
                                            <m:t>𝑏</m:t>
                                          </m:r>
                                        </m:sub>
                                        <m:sup>
                                          <m:r>
                                            <a:rPr lang="en-CA" sz="1800" b="0" i="1" smtClean="0">
                                              <a:effectLst/>
                                              <a:latin typeface="Cambria Math" panose="02040503050406030204" pitchFamily="18" charset="0"/>
                                            </a:rPr>
                                            <m:t>∗</m:t>
                                          </m:r>
                                        </m:sup>
                                      </m:sSubSup>
                                      <m:r>
                                        <a:rPr lang="en-CA" sz="1800" b="0" i="1" smtClean="0">
                                          <a:effectLst/>
                                          <a:latin typeface="Cambria Math" panose="02040503050406030204" pitchFamily="18" charset="0"/>
                                        </a:rPr>
                                        <m:t>−</m:t>
                                      </m:r>
                                      <m:acc>
                                        <m:accPr>
                                          <m:chr m:val="̅"/>
                                          <m:ctrlPr>
                                            <a:rPr lang="en-CA" sz="1800" b="0" i="1" smtClean="0">
                                              <a:effectLst/>
                                              <a:latin typeface="Cambria Math" panose="02040503050406030204" pitchFamily="18" charset="0"/>
                                            </a:rPr>
                                          </m:ctrlPr>
                                        </m:accPr>
                                        <m:e>
                                          <m:sSub>
                                            <m:sSubPr>
                                              <m:ctrlPr>
                                                <a:rPr lang="en-CA" sz="1800" b="0" i="1" smtClean="0">
                                                  <a:effectLst/>
                                                  <a:latin typeface="Cambria Math" panose="02040503050406030204" pitchFamily="18" charset="0"/>
                                                </a:rPr>
                                              </m:ctrlPr>
                                            </m:sSubPr>
                                            <m:e>
                                              <m:r>
                                                <a:rPr lang="en-CA" sz="1800" b="0" i="1" smtClean="0">
                                                  <a:effectLst/>
                                                  <a:latin typeface="Cambria Math" panose="02040503050406030204" pitchFamily="18" charset="0"/>
                                                  <a:ea typeface="Cambria Math" panose="02040503050406030204" pitchFamily="18" charset="0"/>
                                                </a:rPr>
                                                <m:t>𝛽</m:t>
                                              </m:r>
                                            </m:e>
                                            <m:sub>
                                              <m:r>
                                                <a:rPr lang="en-CA" sz="1800" b="0" i="1" smtClean="0">
                                                  <a:effectLst/>
                                                  <a:latin typeface="Cambria Math" panose="02040503050406030204" pitchFamily="18" charset="0"/>
                                                </a:rPr>
                                                <m:t>𝑏</m:t>
                                              </m:r>
                                            </m:sub>
                                          </m:sSub>
                                        </m:e>
                                      </m:acc>
                                      <m:r>
                                        <a:rPr lang="en-CA" sz="1800" b="0" i="1" smtClean="0">
                                          <a:effectLst/>
                                          <a:latin typeface="Cambria Math" panose="02040503050406030204" pitchFamily="18" charset="0"/>
                                        </a:rPr>
                                        <m:t>)</m:t>
                                      </m:r>
                                    </m:e>
                                  </m:nary>
                                </m:e>
                                <m:sup>
                                  <m:r>
                                    <a:rPr lang="en-CA" sz="1800" b="0" i="1" smtClean="0">
                                      <a:effectLst/>
                                      <a:latin typeface="Cambria Math" panose="02040503050406030204" pitchFamily="18" charset="0"/>
                                    </a:rPr>
                                    <m:t>2</m:t>
                                  </m:r>
                                </m:sup>
                              </m:sSup>
                            </m:num>
                            <m:den>
                              <m:r>
                                <a:rPr lang="en-CA" sz="1800" b="0" i="1" smtClean="0">
                                  <a:effectLst/>
                                  <a:latin typeface="Cambria Math" panose="02040503050406030204" pitchFamily="18" charset="0"/>
                                </a:rPr>
                                <m:t>𝐵</m:t>
                              </m:r>
                              <m:r>
                                <a:rPr lang="en-CA" sz="1800" b="0" i="1" smtClean="0">
                                  <a:effectLst/>
                                  <a:latin typeface="Cambria Math" panose="02040503050406030204" pitchFamily="18" charset="0"/>
                                </a:rPr>
                                <m:t>−1</m:t>
                              </m:r>
                            </m:den>
                          </m:f>
                        </m:e>
                      </m:rad>
                    </m:oMath>
                  </m:oMathPara>
                </a14:m>
                <a:endParaRPr lang="en-CA" sz="1800" dirty="0">
                  <a:effectLst/>
                  <a:latin typeface="Times New Roman" panose="02020603050405020304" pitchFamily="18" charset="0"/>
                  <a:ea typeface="Times New Roman" panose="02020603050405020304" pitchFamily="18" charset="0"/>
                </a:endParaRPr>
              </a:p>
              <a:p>
                <a:pPr marL="0" indent="0">
                  <a:buNone/>
                </a:pPr>
                <a:r>
                  <a:rPr lang="en-CA" sz="1800" dirty="0">
                    <a:effectLst/>
                    <a:latin typeface="Times New Roman" panose="02020603050405020304" pitchFamily="18" charset="0"/>
                    <a:ea typeface="Times New Roman" panose="02020603050405020304" pitchFamily="18" charset="0"/>
                  </a:rPr>
                  <a:t> </a:t>
                </a:r>
              </a:p>
              <a:p>
                <a:pPr marL="0" indent="0">
                  <a:buNone/>
                </a:pPr>
                <a:endParaRPr lang="en-CA" sz="1800" dirty="0">
                  <a:effectLst/>
                  <a:latin typeface="Times New Roman" panose="02020603050405020304" pitchFamily="18" charset="0"/>
                  <a:ea typeface="Times New Roman" panose="02020603050405020304" pitchFamily="18" charset="0"/>
                </a:endParaRPr>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4147E8CA-F596-6DDA-3CE1-E02C4C96286F}"/>
                  </a:ext>
                </a:extLst>
              </p:cNvPr>
              <p:cNvSpPr>
                <a:spLocks noGrp="1" noRot="1" noChangeAspect="1" noMove="1" noResize="1" noEditPoints="1" noAdjustHandles="1" noChangeArrowheads="1" noChangeShapeType="1" noTextEdit="1"/>
              </p:cNvSpPr>
              <p:nvPr>
                <p:ph idx="1"/>
              </p:nvPr>
            </p:nvSpPr>
            <p:spPr>
              <a:xfrm>
                <a:off x="849237" y="2882652"/>
                <a:ext cx="10761571" cy="3975348"/>
              </a:xfrm>
              <a:blipFill>
                <a:blip r:embed="rId2"/>
                <a:stretch>
                  <a:fillRect l="-471" t="-4473"/>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C90FAE17-CC32-39A6-167C-36EE23FC8555}"/>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4051012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354E9-3F7A-AFF9-66E0-2B9F4BD4E3B4}"/>
              </a:ext>
            </a:extLst>
          </p:cNvPr>
          <p:cNvSpPr>
            <a:spLocks noGrp="1"/>
          </p:cNvSpPr>
          <p:nvPr>
            <p:ph type="title"/>
          </p:nvPr>
        </p:nvSpPr>
        <p:spPr/>
        <p:txBody>
          <a:bodyPr/>
          <a:lstStyle/>
          <a:p>
            <a:r>
              <a:rPr lang="en-US" dirty="0"/>
              <a:t>Table of contents </a:t>
            </a:r>
          </a:p>
        </p:txBody>
      </p:sp>
      <p:sp>
        <p:nvSpPr>
          <p:cNvPr id="3" name="Content Placeholder 2">
            <a:extLst>
              <a:ext uri="{FF2B5EF4-FFF2-40B4-BE49-F238E27FC236}">
                <a16:creationId xmlns:a16="http://schemas.microsoft.com/office/drawing/2014/main" id="{95EF5360-9E01-662F-E71C-41ED6E785FC7}"/>
              </a:ext>
            </a:extLst>
          </p:cNvPr>
          <p:cNvSpPr>
            <a:spLocks noGrp="1"/>
          </p:cNvSpPr>
          <p:nvPr>
            <p:ph idx="1"/>
          </p:nvPr>
        </p:nvSpPr>
        <p:spPr/>
        <p:txBody>
          <a:bodyPr/>
          <a:lstStyle/>
          <a:p>
            <a:pPr marL="0" indent="0">
              <a:buNone/>
            </a:pPr>
            <a:endParaRPr lang="en-US" dirty="0"/>
          </a:p>
          <a:p>
            <a:pPr marL="342900" indent="-342900">
              <a:buFont typeface="+mj-lt"/>
              <a:buAutoNum type="arabicPeriod"/>
            </a:pPr>
            <a:r>
              <a:rPr lang="en-US" dirty="0"/>
              <a:t>Introduction </a:t>
            </a:r>
          </a:p>
          <a:p>
            <a:pPr marL="342900" indent="-342900">
              <a:buFont typeface="+mj-lt"/>
              <a:buAutoNum type="arabicPeriod"/>
            </a:pPr>
            <a:r>
              <a:rPr lang="en-US" dirty="0"/>
              <a:t>Theory &amp; Econometric Specification</a:t>
            </a:r>
          </a:p>
          <a:p>
            <a:pPr marL="342900" indent="-342900">
              <a:buFont typeface="+mj-lt"/>
              <a:buAutoNum type="arabicPeriod"/>
            </a:pPr>
            <a:r>
              <a:rPr lang="en-US" dirty="0"/>
              <a:t>Data: Canadian &amp; US Variables</a:t>
            </a:r>
          </a:p>
          <a:p>
            <a:pPr marL="342900" indent="-342900">
              <a:buFont typeface="+mj-lt"/>
              <a:buAutoNum type="arabicPeriod"/>
            </a:pPr>
            <a:r>
              <a:rPr lang="en-US" dirty="0"/>
              <a:t>Results </a:t>
            </a:r>
          </a:p>
          <a:p>
            <a:pPr marL="342900" indent="-342900">
              <a:buFont typeface="+mj-lt"/>
              <a:buAutoNum type="arabicPeriod"/>
            </a:pPr>
            <a:r>
              <a:rPr lang="en-US" dirty="0"/>
              <a:t>Conclusions and Highlights  </a:t>
            </a:r>
          </a:p>
          <a:p>
            <a:pPr marL="342900" indent="-342900">
              <a:buFont typeface="+mj-lt"/>
              <a:buAutoNum type="arabicPeriod"/>
            </a:pPr>
            <a:r>
              <a:rPr lang="en-US" dirty="0"/>
              <a:t>Future Work </a:t>
            </a:r>
          </a:p>
        </p:txBody>
      </p:sp>
      <p:sp>
        <p:nvSpPr>
          <p:cNvPr id="4" name="Slide Number Placeholder 3">
            <a:extLst>
              <a:ext uri="{FF2B5EF4-FFF2-40B4-BE49-F238E27FC236}">
                <a16:creationId xmlns:a16="http://schemas.microsoft.com/office/drawing/2014/main" id="{72A9EB6C-8B6C-9D46-7B98-FE971C0B4ECA}"/>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621221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D2A16-2A7A-8D47-857B-E1E40E6A1238}"/>
              </a:ext>
            </a:extLst>
          </p:cNvPr>
          <p:cNvSpPr>
            <a:spLocks noGrp="1"/>
          </p:cNvSpPr>
          <p:nvPr>
            <p:ph type="title"/>
          </p:nvPr>
        </p:nvSpPr>
        <p:spPr/>
        <p:txBody>
          <a:bodyPr/>
          <a:lstStyle/>
          <a:p>
            <a:r>
              <a:rPr lang="en-US" dirty="0"/>
              <a:t>1. Stocks as an inflation hedge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EFABFB3-77A5-B4D4-F5CA-53EBFB88D70B}"/>
                  </a:ext>
                </a:extLst>
              </p:cNvPr>
              <p:cNvSpPr>
                <a:spLocks noGrp="1"/>
              </p:cNvSpPr>
              <p:nvPr>
                <p:ph idx="1"/>
              </p:nvPr>
            </p:nvSpPr>
            <p:spPr/>
            <p:txBody>
              <a:bodyPr/>
              <a:lstStyle/>
              <a:p>
                <a:r>
                  <a:rPr lang="en-US" dirty="0"/>
                  <a:t>The Fisher Hypothesis generally states that, for any financial asset, its expected nominal rate of return for any period </a:t>
                </a:r>
                <a:r>
                  <a:rPr lang="en-US" i="1" dirty="0"/>
                  <a:t>t</a:t>
                </a:r>
                <a:r>
                  <a:rPr lang="en-US" dirty="0"/>
                  <a:t> can be decomposed into an expected real rate of return and expected inflation rate:</a:t>
                </a:r>
              </a:p>
              <a:p>
                <a:endParaRPr lang="en-US" dirty="0"/>
              </a:p>
              <a:p>
                <a:pPr marL="0" indent="0">
                  <a:buNone/>
                </a:pPr>
                <a14:m>
                  <m:oMathPara xmlns:m="http://schemas.openxmlformats.org/officeDocument/2006/math">
                    <m:oMathParaPr>
                      <m:jc m:val="centerGroup"/>
                    </m:oMathParaPr>
                    <m:oMath xmlns:m="http://schemas.openxmlformats.org/officeDocument/2006/math">
                      <m:sSubSup>
                        <m:sSubSupPr>
                          <m:ctrlPr>
                            <a:rPr lang="en-CA" b="0" i="1" smtClean="0">
                              <a:latin typeface="Cambria Math" panose="02040503050406030204" pitchFamily="18" charset="0"/>
                            </a:rPr>
                          </m:ctrlPr>
                        </m:sSubSupPr>
                        <m:e>
                          <m:r>
                            <a:rPr lang="en-CA" b="0" i="1" smtClean="0">
                              <a:latin typeface="Cambria Math" panose="02040503050406030204" pitchFamily="18" charset="0"/>
                            </a:rPr>
                            <m:t>𝑅</m:t>
                          </m:r>
                        </m:e>
                        <m:sub>
                          <m:r>
                            <a:rPr lang="en-CA" b="0" i="1" smtClean="0">
                              <a:latin typeface="Cambria Math" panose="02040503050406030204" pitchFamily="18" charset="0"/>
                            </a:rPr>
                            <m:t>𝑡</m:t>
                          </m:r>
                          <m:r>
                            <a:rPr lang="en-CA" b="0" i="1" smtClean="0">
                              <a:latin typeface="Cambria Math" panose="02040503050406030204" pitchFamily="18" charset="0"/>
                            </a:rPr>
                            <m:t>+1</m:t>
                          </m:r>
                        </m:sub>
                        <m:sup>
                          <m:r>
                            <a:rPr lang="en-CA" b="0" i="1" smtClean="0">
                              <a:latin typeface="Cambria Math" panose="02040503050406030204" pitchFamily="18" charset="0"/>
                            </a:rPr>
                            <m:t>𝑒</m:t>
                          </m:r>
                        </m:sup>
                      </m:sSubSup>
                      <m:r>
                        <a:rPr lang="en-CA" b="0" i="1" smtClean="0">
                          <a:latin typeface="Cambria Math" panose="02040503050406030204" pitchFamily="18" charset="0"/>
                        </a:rPr>
                        <m:t>=</m:t>
                      </m:r>
                      <m:sSubSup>
                        <m:sSubSupPr>
                          <m:ctrlPr>
                            <a:rPr lang="en-CA" b="0" i="1" smtClean="0">
                              <a:latin typeface="Cambria Math" panose="02040503050406030204" pitchFamily="18" charset="0"/>
                            </a:rPr>
                          </m:ctrlPr>
                        </m:sSubSupPr>
                        <m:e>
                          <m:r>
                            <a:rPr lang="en-CA" b="0" i="1" smtClean="0">
                              <a:latin typeface="Cambria Math" panose="02040503050406030204" pitchFamily="18" charset="0"/>
                            </a:rPr>
                            <m:t>𝑟</m:t>
                          </m:r>
                        </m:e>
                        <m:sub>
                          <m:r>
                            <a:rPr lang="en-CA" b="0" i="1" smtClean="0">
                              <a:latin typeface="Cambria Math" panose="02040503050406030204" pitchFamily="18" charset="0"/>
                            </a:rPr>
                            <m:t>𝑡</m:t>
                          </m:r>
                          <m:r>
                            <a:rPr lang="en-CA" b="0" i="1" smtClean="0">
                              <a:latin typeface="Cambria Math" panose="02040503050406030204" pitchFamily="18" charset="0"/>
                            </a:rPr>
                            <m:t>+1</m:t>
                          </m:r>
                        </m:sub>
                        <m:sup>
                          <m:r>
                            <a:rPr lang="en-CA" b="0" i="1" smtClean="0">
                              <a:latin typeface="Cambria Math" panose="02040503050406030204" pitchFamily="18" charset="0"/>
                            </a:rPr>
                            <m:t>𝑒</m:t>
                          </m:r>
                        </m:sup>
                      </m:sSubSup>
                      <m:r>
                        <a:rPr lang="en-CA" b="0" i="1" smtClean="0">
                          <a:latin typeface="Cambria Math" panose="02040503050406030204" pitchFamily="18" charset="0"/>
                        </a:rPr>
                        <m:t>+</m:t>
                      </m:r>
                      <m:sSubSup>
                        <m:sSubSupPr>
                          <m:ctrlPr>
                            <a:rPr lang="en-CA" b="0" i="1" smtClean="0">
                              <a:latin typeface="Cambria Math" panose="02040503050406030204" pitchFamily="18" charset="0"/>
                            </a:rPr>
                          </m:ctrlPr>
                        </m:sSubSupPr>
                        <m:e>
                          <m:r>
                            <a:rPr lang="en-CA" b="0" i="1" smtClean="0">
                              <a:latin typeface="Cambria Math" panose="02040503050406030204" pitchFamily="18" charset="0"/>
                              <a:ea typeface="Cambria Math" panose="02040503050406030204" pitchFamily="18" charset="0"/>
                            </a:rPr>
                            <m:t>𝜋</m:t>
                          </m:r>
                        </m:e>
                        <m:sub>
                          <m:r>
                            <a:rPr lang="en-CA" b="0" i="1" smtClean="0">
                              <a:latin typeface="Cambria Math" panose="02040503050406030204" pitchFamily="18" charset="0"/>
                            </a:rPr>
                            <m:t>𝑡</m:t>
                          </m:r>
                          <m:r>
                            <a:rPr lang="en-CA" b="0" i="1" smtClean="0">
                              <a:latin typeface="Cambria Math" panose="02040503050406030204" pitchFamily="18" charset="0"/>
                            </a:rPr>
                            <m:t>+1</m:t>
                          </m:r>
                        </m:sub>
                        <m:sup>
                          <m:r>
                            <a:rPr lang="en-CA" b="0" i="1" smtClean="0">
                              <a:latin typeface="Cambria Math" panose="02040503050406030204" pitchFamily="18" charset="0"/>
                            </a:rPr>
                            <m:t>𝑒</m:t>
                          </m:r>
                        </m:sup>
                      </m:sSubSup>
                    </m:oMath>
                  </m:oMathPara>
                </a14:m>
                <a:endParaRPr lang="en-US" dirty="0"/>
              </a:p>
              <a:p>
                <a:endParaRPr lang="en-US" dirty="0"/>
              </a:p>
              <a:p>
                <a:r>
                  <a:rPr lang="en-US" dirty="0"/>
                  <a:t>If the Fisher Hypothesis holds, then any increase in the expected inflation rate should be reflected in a one-for-one higher nominal rate of return, making the asset a good inflation hedge. </a:t>
                </a:r>
              </a:p>
              <a:p>
                <a:r>
                  <a:rPr lang="en-US" dirty="0"/>
                  <a:t>A common test of the Fisher Hypothesis relates to the relationship between inflation expectations and real returns: If the Fisher Hypothesis holds, then real returns should not respond to changes in inflation expectations.</a:t>
                </a:r>
              </a:p>
              <a:p>
                <a:endParaRPr lang="en-US" dirty="0"/>
              </a:p>
            </p:txBody>
          </p:sp>
        </mc:Choice>
        <mc:Fallback>
          <p:sp>
            <p:nvSpPr>
              <p:cNvPr id="3" name="Content Placeholder 2">
                <a:extLst>
                  <a:ext uri="{FF2B5EF4-FFF2-40B4-BE49-F238E27FC236}">
                    <a16:creationId xmlns:a16="http://schemas.microsoft.com/office/drawing/2014/main" id="{8EFABFB3-77A5-B4D4-F5CA-53EBFB88D70B}"/>
                  </a:ext>
                </a:extLst>
              </p:cNvPr>
              <p:cNvSpPr>
                <a:spLocks noGrp="1" noRot="1" noChangeAspect="1" noMove="1" noResize="1" noEditPoints="1" noAdjustHandles="1" noChangeArrowheads="1" noChangeShapeType="1" noTextEdit="1"/>
              </p:cNvSpPr>
              <p:nvPr>
                <p:ph idx="1"/>
              </p:nvPr>
            </p:nvSpPr>
            <p:spPr>
              <a:blipFill>
                <a:blip r:embed="rId2"/>
                <a:stretch>
                  <a:fillRect l="-221"/>
                </a:stretch>
              </a:blipFill>
            </p:spPr>
            <p:txBody>
              <a:bodyPr/>
              <a:lstStyle/>
              <a:p>
                <a:r>
                  <a:rPr lang="en-CA">
                    <a:noFill/>
                  </a:rPr>
                  <a:t> </a:t>
                </a:r>
              </a:p>
            </p:txBody>
          </p:sp>
        </mc:Fallback>
      </mc:AlternateContent>
      <p:sp>
        <p:nvSpPr>
          <p:cNvPr id="4" name="Slide Number Placeholder 3">
            <a:extLst>
              <a:ext uri="{FF2B5EF4-FFF2-40B4-BE49-F238E27FC236}">
                <a16:creationId xmlns:a16="http://schemas.microsoft.com/office/drawing/2014/main" id="{81FC0ACE-B2E9-89BB-6258-D8E4A374E555}"/>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770509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451F7-5EF9-0039-15F1-7B9C5BD082A9}"/>
              </a:ext>
            </a:extLst>
          </p:cNvPr>
          <p:cNvSpPr>
            <a:spLocks noGrp="1"/>
          </p:cNvSpPr>
          <p:nvPr>
            <p:ph type="title"/>
          </p:nvPr>
        </p:nvSpPr>
        <p:spPr/>
        <p:txBody>
          <a:bodyPr/>
          <a:lstStyle/>
          <a:p>
            <a:r>
              <a:rPr lang="en-US" dirty="0"/>
              <a:t>Why should you care? </a:t>
            </a:r>
          </a:p>
        </p:txBody>
      </p:sp>
      <p:sp>
        <p:nvSpPr>
          <p:cNvPr id="3" name="Content Placeholder 2">
            <a:extLst>
              <a:ext uri="{FF2B5EF4-FFF2-40B4-BE49-F238E27FC236}">
                <a16:creationId xmlns:a16="http://schemas.microsoft.com/office/drawing/2014/main" id="{08D6455A-C970-7352-CD0E-AC62CDAD858F}"/>
              </a:ext>
            </a:extLst>
          </p:cNvPr>
          <p:cNvSpPr>
            <a:spLocks noGrp="1"/>
          </p:cNvSpPr>
          <p:nvPr>
            <p:ph idx="1"/>
          </p:nvPr>
        </p:nvSpPr>
        <p:spPr/>
        <p:txBody>
          <a:bodyPr/>
          <a:lstStyle/>
          <a:p>
            <a:r>
              <a:rPr lang="en-US" dirty="0"/>
              <a:t>Periods of high inflation erode the purchasing power of your savings. Insulating your savings from inflation negates this impact. </a:t>
            </a:r>
          </a:p>
          <a:p>
            <a:r>
              <a:rPr lang="en-US" dirty="0"/>
              <a:t>Beyond Real Return Bonds (RRBs), ordinary investors lack a widely accessible, </a:t>
            </a:r>
            <a:r>
              <a:rPr lang="en-US" u="sng" dirty="0"/>
              <a:t>guaranteed</a:t>
            </a:r>
            <a:r>
              <a:rPr lang="en-US" dirty="0"/>
              <a:t> inflation protected security.  As a result, they have to look elsewhere to shield their savings. </a:t>
            </a:r>
          </a:p>
          <a:p>
            <a:r>
              <a:rPr lang="en-US" dirty="0"/>
              <a:t>Common stocks have no guaranteed return, but if the Fisher Hypothesis holds, it suggests that historically speaking, they do provide that inflation-insulated return. </a:t>
            </a:r>
          </a:p>
          <a:p>
            <a:endParaRPr lang="en-US" dirty="0"/>
          </a:p>
          <a:p>
            <a:endParaRPr lang="en-US" dirty="0"/>
          </a:p>
        </p:txBody>
      </p:sp>
      <p:sp>
        <p:nvSpPr>
          <p:cNvPr id="4" name="Slide Number Placeholder 3">
            <a:extLst>
              <a:ext uri="{FF2B5EF4-FFF2-40B4-BE49-F238E27FC236}">
                <a16:creationId xmlns:a16="http://schemas.microsoft.com/office/drawing/2014/main" id="{DE080454-8464-5770-CC6E-C8691448FA87}"/>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556616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A979B-6287-6C51-1930-EB589D6B1C64}"/>
              </a:ext>
            </a:extLst>
          </p:cNvPr>
          <p:cNvSpPr>
            <a:spLocks noGrp="1"/>
          </p:cNvSpPr>
          <p:nvPr>
            <p:ph type="title"/>
          </p:nvPr>
        </p:nvSpPr>
        <p:spPr/>
        <p:txBody>
          <a:bodyPr/>
          <a:lstStyle/>
          <a:p>
            <a:r>
              <a:rPr lang="en-US" dirty="0"/>
              <a:t>Previous studies</a:t>
            </a:r>
          </a:p>
        </p:txBody>
      </p:sp>
      <p:sp>
        <p:nvSpPr>
          <p:cNvPr id="3" name="Content Placeholder 2">
            <a:extLst>
              <a:ext uri="{FF2B5EF4-FFF2-40B4-BE49-F238E27FC236}">
                <a16:creationId xmlns:a16="http://schemas.microsoft.com/office/drawing/2014/main" id="{B6127B36-5232-8A02-F90F-66803B94ACCA}"/>
              </a:ext>
            </a:extLst>
          </p:cNvPr>
          <p:cNvSpPr>
            <a:spLocks noGrp="1"/>
          </p:cNvSpPr>
          <p:nvPr>
            <p:ph idx="1"/>
          </p:nvPr>
        </p:nvSpPr>
        <p:spPr/>
        <p:txBody>
          <a:bodyPr/>
          <a:lstStyle/>
          <a:p>
            <a:r>
              <a:rPr lang="en-US" dirty="0"/>
              <a:t>Empirically, the Fisher Hypothesis has been rejected for stocks by some early studies. Many of these found a negative relationship between inflation (or inflation expectations) and real stock returns; see, e.g. Nelson (JF 1976), Bodie (JF 1976), </a:t>
            </a:r>
            <a:r>
              <a:rPr lang="en-US" dirty="0" err="1"/>
              <a:t>Fama</a:t>
            </a:r>
            <a:r>
              <a:rPr lang="en-US" dirty="0"/>
              <a:t> &amp; </a:t>
            </a:r>
            <a:r>
              <a:rPr lang="en-US" dirty="0" err="1"/>
              <a:t>Schwert</a:t>
            </a:r>
            <a:r>
              <a:rPr lang="en-US" dirty="0"/>
              <a:t> (JFE 1977), </a:t>
            </a:r>
            <a:r>
              <a:rPr lang="en-US" dirty="0" err="1"/>
              <a:t>Fama</a:t>
            </a:r>
            <a:r>
              <a:rPr lang="en-US" dirty="0"/>
              <a:t> (AER 1981), etc. </a:t>
            </a:r>
          </a:p>
          <a:p>
            <a:pPr lvl="1"/>
            <a:r>
              <a:rPr lang="en-US" dirty="0"/>
              <a:t>Excluding </a:t>
            </a:r>
            <a:r>
              <a:rPr lang="en-US" dirty="0" err="1"/>
              <a:t>Fama</a:t>
            </a:r>
            <a:r>
              <a:rPr lang="en-US" dirty="0"/>
              <a:t>, attempts to explain the negativity between real stock returns and inflation relied on a causal relationship between inflation expectations and real stock returns </a:t>
            </a:r>
          </a:p>
          <a:p>
            <a:r>
              <a:rPr lang="en-US" dirty="0"/>
              <a:t>Some more recent studies, however, have found some support for the Fisher Hypothesis as it relates to stocks. For example, Kim &amp; </a:t>
            </a:r>
            <a:r>
              <a:rPr lang="en-US" dirty="0" err="1"/>
              <a:t>Ryoo</a:t>
            </a:r>
            <a:r>
              <a:rPr lang="en-US" dirty="0"/>
              <a:t> (EL 2011) can’t reject the Fisher Hypothesis when they examine stock prices and inflation over a period spanning more than a century. </a:t>
            </a:r>
            <a:r>
              <a:rPr lang="en-US" dirty="0" err="1"/>
              <a:t>Katzur</a:t>
            </a:r>
            <a:r>
              <a:rPr lang="en-US" dirty="0"/>
              <a:t> &amp; </a:t>
            </a:r>
            <a:r>
              <a:rPr lang="en-US" dirty="0" err="1"/>
              <a:t>Spierdijk</a:t>
            </a:r>
            <a:r>
              <a:rPr lang="en-US" dirty="0"/>
              <a:t> (AFE 2013) and Lee &amp; Wang (QFE 2017) also find some support, especially when non-linear (threshold models) are used.</a:t>
            </a:r>
          </a:p>
        </p:txBody>
      </p:sp>
      <p:sp>
        <p:nvSpPr>
          <p:cNvPr id="4" name="Slide Number Placeholder 3">
            <a:extLst>
              <a:ext uri="{FF2B5EF4-FFF2-40B4-BE49-F238E27FC236}">
                <a16:creationId xmlns:a16="http://schemas.microsoft.com/office/drawing/2014/main" id="{0B9C0AB7-187C-1566-A045-A9CFED8AECA4}"/>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453811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248F0-7D74-B3FD-0E15-BEFC9C3A6ECC}"/>
              </a:ext>
            </a:extLst>
          </p:cNvPr>
          <p:cNvSpPr>
            <a:spLocks noGrp="1"/>
          </p:cNvSpPr>
          <p:nvPr>
            <p:ph type="title"/>
          </p:nvPr>
        </p:nvSpPr>
        <p:spPr/>
        <p:txBody>
          <a:bodyPr/>
          <a:lstStyle/>
          <a:p>
            <a:r>
              <a:rPr lang="en-US" dirty="0"/>
              <a:t>Previous Studies </a:t>
            </a:r>
          </a:p>
        </p:txBody>
      </p:sp>
      <p:sp>
        <p:nvSpPr>
          <p:cNvPr id="3" name="Content Placeholder 2">
            <a:extLst>
              <a:ext uri="{FF2B5EF4-FFF2-40B4-BE49-F238E27FC236}">
                <a16:creationId xmlns:a16="http://schemas.microsoft.com/office/drawing/2014/main" id="{909787BA-7B59-6629-83F5-C5EB23F353C5}"/>
              </a:ext>
            </a:extLst>
          </p:cNvPr>
          <p:cNvSpPr>
            <a:spLocks noGrp="1"/>
          </p:cNvSpPr>
          <p:nvPr>
            <p:ph idx="1"/>
          </p:nvPr>
        </p:nvSpPr>
        <p:spPr/>
        <p:txBody>
          <a:bodyPr/>
          <a:lstStyle/>
          <a:p>
            <a:r>
              <a:rPr lang="en-US" dirty="0"/>
              <a:t>Bruno and </a:t>
            </a:r>
            <a:r>
              <a:rPr lang="en-US" dirty="0" err="1"/>
              <a:t>Chincarini</a:t>
            </a:r>
            <a:r>
              <a:rPr lang="en-US" dirty="0"/>
              <a:t> (RFE 2010): Standard Markowitz approach to portfolio construction but now conditional on real returns. Their optimal portfolio had no equity allocation, instead opting for a mix of fixed income and commodity exposures. </a:t>
            </a:r>
          </a:p>
          <a:p>
            <a:r>
              <a:rPr lang="en-US" dirty="0"/>
              <a:t>A number of works have explored a factor approach measuring an inflation risk premium. Boucher (EL 2006) estimates a P/E to inflation risk premium factor, Schmitz (QJBE 1996) demonstrated the effectiveness of a number of economic factors, including inflation when expanding from a simpler financial factor model.</a:t>
            </a:r>
          </a:p>
        </p:txBody>
      </p:sp>
      <p:sp>
        <p:nvSpPr>
          <p:cNvPr id="4" name="Slide Number Placeholder 3">
            <a:extLst>
              <a:ext uri="{FF2B5EF4-FFF2-40B4-BE49-F238E27FC236}">
                <a16:creationId xmlns:a16="http://schemas.microsoft.com/office/drawing/2014/main" id="{A0A864B0-1206-15C3-6C17-34704BA90490}"/>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604199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6F0D3-01CA-4F8B-941E-D82F0C05B30D}"/>
              </a:ext>
            </a:extLst>
          </p:cNvPr>
          <p:cNvSpPr>
            <a:spLocks noGrp="1"/>
          </p:cNvSpPr>
          <p:nvPr>
            <p:ph type="title"/>
          </p:nvPr>
        </p:nvSpPr>
        <p:spPr/>
        <p:txBody>
          <a:bodyPr/>
          <a:lstStyle/>
          <a:p>
            <a:r>
              <a:rPr lang="en-US" dirty="0"/>
              <a:t>2. Econometric specification</a:t>
            </a:r>
          </a:p>
        </p:txBody>
      </p:sp>
      <p:sp>
        <p:nvSpPr>
          <p:cNvPr id="3" name="Content Placeholder 2">
            <a:extLst>
              <a:ext uri="{FF2B5EF4-FFF2-40B4-BE49-F238E27FC236}">
                <a16:creationId xmlns:a16="http://schemas.microsoft.com/office/drawing/2014/main" id="{7089C187-7489-DAF5-09A8-30ED488001EA}"/>
              </a:ext>
            </a:extLst>
          </p:cNvPr>
          <p:cNvSpPr>
            <a:spLocks noGrp="1"/>
          </p:cNvSpPr>
          <p:nvPr>
            <p:ph idx="1"/>
          </p:nvPr>
        </p:nvSpPr>
        <p:spPr/>
        <p:txBody>
          <a:bodyPr>
            <a:normAutofit/>
          </a:bodyPr>
          <a:lstStyle/>
          <a:p>
            <a:endParaRPr lang="en-US" dirty="0"/>
          </a:p>
          <a:p>
            <a:r>
              <a:rPr lang="en-US" dirty="0"/>
              <a:t>We followed the model specification used by Cozier &amp; Rahman (CJE 1988) for Canada</a:t>
            </a:r>
          </a:p>
          <a:p>
            <a:r>
              <a:rPr lang="en-US" dirty="0"/>
              <a:t>Notation:</a:t>
            </a:r>
          </a:p>
          <a:p>
            <a:pPr marL="0" indent="0">
              <a:buNone/>
            </a:pPr>
            <a:r>
              <a:rPr lang="en-US" dirty="0"/>
              <a:t>Nominal (ex post) and expected (ex ante) stock return formed at </a:t>
            </a:r>
            <a:r>
              <a:rPr lang="en-US" i="1" dirty="0"/>
              <a:t>t</a:t>
            </a:r>
            <a:r>
              <a:rPr lang="en-US" dirty="0"/>
              <a:t>-1: </a:t>
            </a:r>
            <a:r>
              <a:rPr lang="en-US" i="1" dirty="0"/>
              <a:t>R</a:t>
            </a:r>
            <a:r>
              <a:rPr lang="en-US" i="1" baseline="-25000" dirty="0"/>
              <a:t>t</a:t>
            </a:r>
            <a:r>
              <a:rPr lang="en-US" dirty="0"/>
              <a:t> and E(</a:t>
            </a:r>
            <a:r>
              <a:rPr lang="en-US" i="1" dirty="0"/>
              <a:t>R</a:t>
            </a:r>
            <a:r>
              <a:rPr lang="en-US" i="1" baseline="-25000" dirty="0"/>
              <a:t>t</a:t>
            </a:r>
            <a:r>
              <a:rPr lang="en-US" dirty="0"/>
              <a:t>)</a:t>
            </a:r>
            <a:endParaRPr lang="en-US" baseline="30000" dirty="0"/>
          </a:p>
          <a:p>
            <a:pPr marL="0" indent="0">
              <a:buNone/>
            </a:pPr>
            <a:r>
              <a:rPr lang="en-US" dirty="0"/>
              <a:t>Real ex post and ex ante stock return:  </a:t>
            </a:r>
            <a:r>
              <a:rPr lang="en-US" i="1" dirty="0"/>
              <a:t>r</a:t>
            </a:r>
            <a:r>
              <a:rPr lang="en-US" i="1" baseline="-25000" dirty="0"/>
              <a:t>t</a:t>
            </a:r>
            <a:r>
              <a:rPr lang="en-US" dirty="0"/>
              <a:t> and E(</a:t>
            </a:r>
            <a:r>
              <a:rPr lang="en-US" i="1" dirty="0"/>
              <a:t>r</a:t>
            </a:r>
            <a:r>
              <a:rPr lang="en-US" baseline="-25000" dirty="0"/>
              <a:t>t</a:t>
            </a:r>
            <a:r>
              <a:rPr lang="en-US" dirty="0"/>
              <a:t>)</a:t>
            </a:r>
          </a:p>
          <a:p>
            <a:pPr marL="0" indent="0">
              <a:buNone/>
            </a:pPr>
            <a:r>
              <a:rPr lang="en-US" dirty="0"/>
              <a:t>Inflation, ex post and ex ante: </a:t>
            </a:r>
            <a:r>
              <a:rPr lang="en-US" dirty="0" err="1">
                <a:latin typeface="Symbol" pitchFamily="2" charset="2"/>
              </a:rPr>
              <a:t>p</a:t>
            </a:r>
            <a:r>
              <a:rPr lang="en-US" baseline="-25000" dirty="0" err="1">
                <a:latin typeface="+mj-lt"/>
              </a:rPr>
              <a:t>t</a:t>
            </a:r>
            <a:r>
              <a:rPr lang="en-US" dirty="0">
                <a:latin typeface="Symbol" pitchFamily="2" charset="2"/>
              </a:rPr>
              <a:t> </a:t>
            </a:r>
            <a:r>
              <a:rPr lang="en-US" dirty="0">
                <a:latin typeface="+mj-lt"/>
              </a:rPr>
              <a:t>and</a:t>
            </a:r>
            <a:r>
              <a:rPr lang="en-US" dirty="0">
                <a:latin typeface="Symbol" pitchFamily="2" charset="2"/>
              </a:rPr>
              <a:t> E(</a:t>
            </a:r>
            <a:r>
              <a:rPr lang="en-US" dirty="0" err="1">
                <a:latin typeface="Symbol" pitchFamily="2" charset="2"/>
              </a:rPr>
              <a:t>p</a:t>
            </a:r>
            <a:r>
              <a:rPr lang="en-US" baseline="-25000" dirty="0" err="1">
                <a:latin typeface="+mj-lt"/>
              </a:rPr>
              <a:t>t</a:t>
            </a:r>
            <a:r>
              <a:rPr lang="en-US" dirty="0">
                <a:latin typeface="Symbol" pitchFamily="2" charset="2"/>
              </a:rPr>
              <a:t>)</a:t>
            </a:r>
          </a:p>
          <a:p>
            <a:pPr marL="0" indent="0">
              <a:buNone/>
            </a:pPr>
            <a:r>
              <a:rPr lang="en-US" dirty="0">
                <a:latin typeface="+mj-lt"/>
              </a:rPr>
              <a:t>Unexpected inflation: </a:t>
            </a:r>
            <a:r>
              <a:rPr lang="en-US" dirty="0">
                <a:latin typeface="Symbol" pitchFamily="2" charset="2"/>
              </a:rPr>
              <a:t>e</a:t>
            </a:r>
            <a:r>
              <a:rPr lang="en-US" baseline="-25000" dirty="0">
                <a:latin typeface="+mj-lt"/>
              </a:rPr>
              <a:t>t</a:t>
            </a:r>
            <a:r>
              <a:rPr lang="en-US" dirty="0">
                <a:latin typeface="+mj-lt"/>
              </a:rPr>
              <a:t> = </a:t>
            </a:r>
            <a:r>
              <a:rPr lang="en-US" dirty="0" err="1">
                <a:latin typeface="Symbol" pitchFamily="2" charset="2"/>
              </a:rPr>
              <a:t>p</a:t>
            </a:r>
            <a:r>
              <a:rPr lang="en-US" baseline="-25000" dirty="0" err="1">
                <a:latin typeface="+mj-lt"/>
              </a:rPr>
              <a:t>t</a:t>
            </a:r>
            <a:r>
              <a:rPr lang="en-US" dirty="0">
                <a:latin typeface="+mj-lt"/>
              </a:rPr>
              <a:t> – E(</a:t>
            </a:r>
            <a:r>
              <a:rPr lang="en-US" dirty="0" err="1">
                <a:latin typeface="Symbol" pitchFamily="2" charset="2"/>
              </a:rPr>
              <a:t>p</a:t>
            </a:r>
            <a:r>
              <a:rPr lang="en-US" baseline="-25000" dirty="0" err="1"/>
              <a:t>t</a:t>
            </a:r>
            <a:r>
              <a:rPr lang="en-US" dirty="0">
                <a:latin typeface="+mj-lt"/>
              </a:rPr>
              <a:t>)</a:t>
            </a:r>
          </a:p>
          <a:p>
            <a:pPr marL="0" indent="0">
              <a:buNone/>
            </a:pPr>
            <a:endParaRPr lang="en-US" dirty="0">
              <a:latin typeface="+mj-lt"/>
            </a:endParaRPr>
          </a:p>
          <a:p>
            <a:pPr marL="0" indent="0">
              <a:buNone/>
            </a:pPr>
            <a:endParaRPr lang="en-US" dirty="0">
              <a:latin typeface="+mj-lt"/>
            </a:endParaRPr>
          </a:p>
        </p:txBody>
      </p:sp>
      <p:sp>
        <p:nvSpPr>
          <p:cNvPr id="4" name="Slide Number Placeholder 3">
            <a:extLst>
              <a:ext uri="{FF2B5EF4-FFF2-40B4-BE49-F238E27FC236}">
                <a16:creationId xmlns:a16="http://schemas.microsoft.com/office/drawing/2014/main" id="{73C08E38-1521-C7F4-27C4-18C7C0D2CBCC}"/>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857189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A000A-026B-5785-98AE-AD3A777AB952}"/>
              </a:ext>
            </a:extLst>
          </p:cNvPr>
          <p:cNvSpPr>
            <a:spLocks noGrp="1"/>
          </p:cNvSpPr>
          <p:nvPr>
            <p:ph type="title"/>
          </p:nvPr>
        </p:nvSpPr>
        <p:spPr/>
        <p:txBody>
          <a:bodyPr/>
          <a:lstStyle/>
          <a:p>
            <a:r>
              <a:rPr lang="en-US" dirty="0"/>
              <a:t>Econometric specification (cont’d)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147E8CA-F596-6DDA-3CE1-E02C4C96286F}"/>
                  </a:ext>
                </a:extLst>
              </p:cNvPr>
              <p:cNvSpPr>
                <a:spLocks noGrp="1"/>
              </p:cNvSpPr>
              <p:nvPr>
                <p:ph idx="1"/>
              </p:nvPr>
            </p:nvSpPr>
            <p:spPr>
              <a:xfrm>
                <a:off x="581192" y="2180496"/>
                <a:ext cx="11029616" cy="3975348"/>
              </a:xfrm>
            </p:spPr>
            <p:txBody>
              <a:bodyPr>
                <a:normAutofit fontScale="92500" lnSpcReduction="20000"/>
              </a:bodyPr>
              <a:lstStyle/>
              <a:p>
                <a:pPr marL="0" indent="0">
                  <a:buNone/>
                </a:pPr>
                <a:r>
                  <a:rPr lang="en-US" dirty="0">
                    <a:latin typeface="+mj-lt"/>
                  </a:rPr>
                  <a:t>(1) Fisher Hypothesis for stocks: E(R</a:t>
                </a:r>
                <a:r>
                  <a:rPr lang="en-US" baseline="-25000" dirty="0">
                    <a:latin typeface="+mj-lt"/>
                  </a:rPr>
                  <a:t>t</a:t>
                </a:r>
                <a:r>
                  <a:rPr lang="en-US" dirty="0">
                    <a:latin typeface="+mj-lt"/>
                  </a:rPr>
                  <a:t>) = E(r</a:t>
                </a:r>
                <a:r>
                  <a:rPr lang="en-US" baseline="-25000" dirty="0">
                    <a:latin typeface="+mj-lt"/>
                  </a:rPr>
                  <a:t>t</a:t>
                </a:r>
                <a:r>
                  <a:rPr lang="en-US" dirty="0">
                    <a:latin typeface="+mj-lt"/>
                  </a:rPr>
                  <a:t>) + E(</a:t>
                </a:r>
                <a:r>
                  <a:rPr lang="en-US" dirty="0" err="1">
                    <a:latin typeface="Symbol" pitchFamily="2" charset="2"/>
                  </a:rPr>
                  <a:t>p</a:t>
                </a:r>
                <a:r>
                  <a:rPr lang="en-US" baseline="-25000" dirty="0" err="1">
                    <a:latin typeface="+mj-lt"/>
                  </a:rPr>
                  <a:t>t</a:t>
                </a:r>
                <a:r>
                  <a:rPr lang="en-US" dirty="0">
                    <a:latin typeface="+mj-lt"/>
                  </a:rPr>
                  <a:t>)</a:t>
                </a:r>
              </a:p>
              <a:p>
                <a:pPr marL="0" indent="0">
                  <a:buNone/>
                </a:pPr>
                <a:r>
                  <a:rPr lang="en-US" dirty="0">
                    <a:latin typeface="+mj-lt"/>
                  </a:rPr>
                  <a:t>(2) Ex post stock return can be written as the sum of the expected value and a random shock: </a:t>
                </a:r>
                <a:r>
                  <a:rPr lang="en-US" i="1" dirty="0">
                    <a:latin typeface="+mj-lt"/>
                  </a:rPr>
                  <a:t>R</a:t>
                </a:r>
                <a:r>
                  <a:rPr lang="en-US" i="1" baseline="-25000" dirty="0">
                    <a:latin typeface="+mj-lt"/>
                  </a:rPr>
                  <a:t>t</a:t>
                </a:r>
                <a:r>
                  <a:rPr lang="en-US" dirty="0">
                    <a:latin typeface="+mj-lt"/>
                  </a:rPr>
                  <a:t> = E(</a:t>
                </a:r>
                <a:r>
                  <a:rPr lang="en-US" i="1" dirty="0">
                    <a:latin typeface="+mj-lt"/>
                  </a:rPr>
                  <a:t>R</a:t>
                </a:r>
                <a:r>
                  <a:rPr lang="en-US" i="1" baseline="-25000" dirty="0">
                    <a:latin typeface="+mj-lt"/>
                  </a:rPr>
                  <a:t>t</a:t>
                </a:r>
                <a:r>
                  <a:rPr lang="en-US" dirty="0">
                    <a:latin typeface="+mj-lt"/>
                  </a:rPr>
                  <a:t>) + </a:t>
                </a:r>
                <a:r>
                  <a:rPr lang="en-US" dirty="0" err="1">
                    <a:latin typeface="Symbol" pitchFamily="2" charset="2"/>
                  </a:rPr>
                  <a:t>w</a:t>
                </a:r>
                <a:r>
                  <a:rPr lang="en-US" i="1" baseline="-25000" dirty="0" err="1">
                    <a:latin typeface="+mj-lt"/>
                  </a:rPr>
                  <a:t>t</a:t>
                </a:r>
                <a:endParaRPr lang="en-US" i="1" baseline="-25000" dirty="0">
                  <a:latin typeface="+mj-lt"/>
                </a:endParaRPr>
              </a:p>
              <a:p>
                <a:pPr marL="0" indent="0">
                  <a:buNone/>
                </a:pPr>
                <a:r>
                  <a:rPr lang="en-US" dirty="0"/>
                  <a:t>(3) Decomposing inflation: </a:t>
                </a:r>
                <a:r>
                  <a:rPr lang="en-US" dirty="0" err="1">
                    <a:latin typeface="Symbol" pitchFamily="2" charset="2"/>
                  </a:rPr>
                  <a:t>p</a:t>
                </a:r>
                <a:r>
                  <a:rPr lang="en-US" baseline="-25000" dirty="0" err="1"/>
                  <a:t>t</a:t>
                </a:r>
                <a:r>
                  <a:rPr lang="en-US" dirty="0"/>
                  <a:t> = E(</a:t>
                </a:r>
                <a:r>
                  <a:rPr lang="en-US" dirty="0" err="1">
                    <a:latin typeface="Symbol" pitchFamily="2" charset="2"/>
                  </a:rPr>
                  <a:t>p</a:t>
                </a:r>
                <a:r>
                  <a:rPr lang="en-US" baseline="-25000" dirty="0" err="1"/>
                  <a:t>t</a:t>
                </a:r>
                <a:r>
                  <a:rPr lang="en-US" dirty="0"/>
                  <a:t>) + </a:t>
                </a:r>
                <a:r>
                  <a:rPr lang="en-US" dirty="0">
                    <a:latin typeface="Symbol" pitchFamily="2" charset="2"/>
                  </a:rPr>
                  <a:t>e</a:t>
                </a:r>
                <a:r>
                  <a:rPr lang="en-US" i="1" baseline="-25000" dirty="0"/>
                  <a:t>t</a:t>
                </a:r>
              </a:p>
              <a:p>
                <a:pPr marL="0" indent="0">
                  <a:buNone/>
                </a:pPr>
                <a:r>
                  <a:rPr lang="en-US" dirty="0"/>
                  <a:t>(4) Ex post real stock return: </a:t>
                </a:r>
                <a:r>
                  <a:rPr lang="en-US" i="1" dirty="0"/>
                  <a:t>r</a:t>
                </a:r>
                <a:r>
                  <a:rPr lang="en-US" i="1" baseline="-25000" dirty="0"/>
                  <a:t>t</a:t>
                </a:r>
                <a:r>
                  <a:rPr lang="en-US" dirty="0"/>
                  <a:t> = </a:t>
                </a:r>
                <a:r>
                  <a:rPr lang="en-US" i="1" dirty="0"/>
                  <a:t>R</a:t>
                </a:r>
                <a:r>
                  <a:rPr lang="en-US" i="1" baseline="-25000" dirty="0"/>
                  <a:t>t</a:t>
                </a:r>
                <a:r>
                  <a:rPr lang="en-US" dirty="0"/>
                  <a:t> – </a:t>
                </a:r>
                <a:r>
                  <a:rPr lang="en-US" dirty="0" err="1">
                    <a:latin typeface="Symbol" pitchFamily="2" charset="2"/>
                  </a:rPr>
                  <a:t>p</a:t>
                </a:r>
                <a:r>
                  <a:rPr lang="en-US" baseline="-25000" dirty="0" err="1"/>
                  <a:t>t</a:t>
                </a:r>
                <a:endParaRPr lang="en-US" baseline="-25000" dirty="0"/>
              </a:p>
              <a:p>
                <a:pPr marL="0" indent="0">
                  <a:buNone/>
                </a:pPr>
                <a:r>
                  <a:rPr lang="en-US" dirty="0"/>
                  <a:t>(5) Combining (1) through (4): </a:t>
                </a:r>
                <a:r>
                  <a:rPr lang="en-US" i="1" dirty="0"/>
                  <a:t>r</a:t>
                </a:r>
                <a:r>
                  <a:rPr lang="en-US" i="1" baseline="-25000" dirty="0"/>
                  <a:t>t</a:t>
                </a:r>
                <a:r>
                  <a:rPr lang="en-US" dirty="0"/>
                  <a:t> = E(</a:t>
                </a:r>
                <a:r>
                  <a:rPr lang="en-US" i="1" dirty="0"/>
                  <a:t>r</a:t>
                </a:r>
                <a:r>
                  <a:rPr lang="en-US" i="1" baseline="-25000" dirty="0"/>
                  <a:t>t</a:t>
                </a:r>
                <a:r>
                  <a:rPr lang="en-US" dirty="0"/>
                  <a:t>) – </a:t>
                </a:r>
                <a:r>
                  <a:rPr lang="en-US" dirty="0">
                    <a:latin typeface="Symbol" pitchFamily="2" charset="2"/>
                  </a:rPr>
                  <a:t>e</a:t>
                </a:r>
                <a:r>
                  <a:rPr lang="en-US" baseline="-25000" dirty="0"/>
                  <a:t>t</a:t>
                </a:r>
                <a:r>
                  <a:rPr lang="en-US" dirty="0"/>
                  <a:t> + </a:t>
                </a:r>
                <a:r>
                  <a:rPr lang="en-US" dirty="0" err="1">
                    <a:latin typeface="Symbol" pitchFamily="2" charset="2"/>
                  </a:rPr>
                  <a:t>w</a:t>
                </a:r>
                <a:r>
                  <a:rPr lang="en-US" baseline="-25000" dirty="0" err="1"/>
                  <a:t>t</a:t>
                </a:r>
                <a:endParaRPr lang="en-US" baseline="-25000" dirty="0"/>
              </a:p>
              <a:p>
                <a:pPr marL="0" indent="0">
                  <a:buNone/>
                </a:pPr>
                <a:endParaRPr lang="en-US" dirty="0"/>
              </a:p>
              <a:p>
                <a:pPr marL="0" indent="0">
                  <a:buNone/>
                </a:pPr>
                <a:r>
                  <a:rPr lang="en-US" dirty="0"/>
                  <a:t>Assuming E(</a:t>
                </a:r>
                <a:r>
                  <a:rPr lang="en-US" i="1" dirty="0"/>
                  <a:t>r</a:t>
                </a:r>
                <a:r>
                  <a:rPr lang="en-US" baseline="-25000" dirty="0"/>
                  <a:t>t</a:t>
                </a:r>
                <a:r>
                  <a:rPr lang="en-US" dirty="0"/>
                  <a:t>) is constant, then the linear econometric specification is</a:t>
                </a:r>
              </a:p>
              <a:p>
                <a:pPr marL="0" indent="0">
                  <a:buNone/>
                </a:pPr>
                <a:r>
                  <a:rPr lang="en-US" dirty="0"/>
                  <a:t>(6) </a:t>
                </a:r>
                <a:r>
                  <a:rPr lang="en-US" i="1" dirty="0"/>
                  <a:t>r</a:t>
                </a:r>
                <a:r>
                  <a:rPr lang="en-US" baseline="-25000" dirty="0"/>
                  <a:t>t</a:t>
                </a:r>
                <a:r>
                  <a:rPr lang="en-US" dirty="0"/>
                  <a:t> = </a:t>
                </a:r>
                <a:r>
                  <a:rPr lang="en-US" dirty="0">
                    <a:latin typeface="Symbol" pitchFamily="2" charset="2"/>
                  </a:rPr>
                  <a:t>a</a:t>
                </a:r>
                <a:r>
                  <a:rPr lang="en-US" baseline="-25000" dirty="0"/>
                  <a:t>0</a:t>
                </a:r>
                <a:r>
                  <a:rPr lang="en-US" dirty="0"/>
                  <a:t> + </a:t>
                </a:r>
                <a:r>
                  <a:rPr lang="en-US" dirty="0">
                    <a:latin typeface="Symbol" pitchFamily="2" charset="2"/>
                  </a:rPr>
                  <a:t>a</a:t>
                </a:r>
                <a:r>
                  <a:rPr lang="en-US" baseline="-25000" dirty="0"/>
                  <a:t>1</a:t>
                </a:r>
                <a:r>
                  <a:rPr lang="en-US" dirty="0"/>
                  <a:t>E(</a:t>
                </a:r>
                <a:r>
                  <a:rPr lang="en-US" dirty="0" err="1">
                    <a:latin typeface="Symbol" pitchFamily="2" charset="2"/>
                  </a:rPr>
                  <a:t>p</a:t>
                </a:r>
                <a:r>
                  <a:rPr lang="en-US" baseline="-25000" dirty="0" err="1"/>
                  <a:t>t</a:t>
                </a:r>
                <a:r>
                  <a:rPr lang="en-US" dirty="0"/>
                  <a:t>) + </a:t>
                </a:r>
                <a:r>
                  <a:rPr lang="en-US" dirty="0">
                    <a:latin typeface="Symbol" pitchFamily="2" charset="2"/>
                  </a:rPr>
                  <a:t>a</a:t>
                </a:r>
                <a:r>
                  <a:rPr lang="en-US" baseline="-25000" dirty="0"/>
                  <a:t>2</a:t>
                </a:r>
                <a:r>
                  <a:rPr lang="en-US" dirty="0">
                    <a:latin typeface="Symbol" pitchFamily="2" charset="2"/>
                  </a:rPr>
                  <a:t>e</a:t>
                </a:r>
                <a:r>
                  <a:rPr lang="en-US" baseline="-25000" dirty="0"/>
                  <a:t>t</a:t>
                </a:r>
                <a:r>
                  <a:rPr lang="en-US" dirty="0"/>
                  <a:t> + </a:t>
                </a:r>
                <a:r>
                  <a:rPr lang="en-US" dirty="0" err="1">
                    <a:latin typeface="Symbol" pitchFamily="2" charset="2"/>
                  </a:rPr>
                  <a:t>w</a:t>
                </a:r>
                <a:r>
                  <a:rPr lang="en-US" baseline="-25000" dirty="0" err="1"/>
                  <a:t>t</a:t>
                </a:r>
                <a:r>
                  <a:rPr lang="en-US" dirty="0"/>
                  <a:t> </a:t>
                </a:r>
              </a:p>
              <a:p>
                <a:pPr marL="0" indent="0">
                  <a:buNone/>
                </a:pPr>
                <a:r>
                  <a:rPr lang="en-US" dirty="0"/>
                  <a:t>The threshold specification then becomes  </a:t>
                </a:r>
              </a:p>
              <a:p>
                <a:pPr marL="0" indent="0">
                  <a:buNone/>
                </a:pPr>
                <a:r>
                  <a:rPr lang="en-US" dirty="0"/>
                  <a:t>(7) </a:t>
                </a:r>
                <a14:m>
                  <m:oMath xmlns:m="http://schemas.openxmlformats.org/officeDocument/2006/math">
                    <m:sSub>
                      <m:sSubPr>
                        <m:ctrlPr>
                          <a:rPr lang="en-CA" sz="1800" i="1" smtClean="0">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𝑟</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𝑡</m:t>
                        </m:r>
                      </m:sub>
                    </m:sSub>
                    <m:r>
                      <a:rPr lang="en-CA" sz="1800"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0</m:t>
                        </m:r>
                      </m:sub>
                    </m:sSub>
                    <m:r>
                      <a:rPr lang="en-CA" sz="1800" i="1">
                        <a:effectLst/>
                        <a:latin typeface="Cambria Math" panose="02040503050406030204" pitchFamily="18" charset="0"/>
                        <a:ea typeface="Times New Roman" panose="02020603050405020304" pitchFamily="18" charset="0"/>
                        <a:cs typeface="Calibri" panose="020F0502020204030204" pitchFamily="34" charset="0"/>
                      </a:rPr>
                      <m:t>+</m:t>
                    </m:r>
                    <m:d>
                      <m:d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dPr>
                      <m:e>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1</m:t>
                            </m:r>
                          </m:sub>
                        </m:sSub>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𝑟</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𝑡</m:t>
                            </m:r>
                            <m:r>
                              <a:rPr lang="en-CA" sz="1800" i="1">
                                <a:effectLst/>
                                <a:latin typeface="Cambria Math" panose="02040503050406030204" pitchFamily="18" charset="0"/>
                                <a:ea typeface="Times New Roman" panose="02020603050405020304" pitchFamily="18" charset="0"/>
                                <a:cs typeface="Calibri" panose="020F0502020204030204" pitchFamily="34" charset="0"/>
                              </a:rPr>
                              <m:t>−1</m:t>
                            </m:r>
                          </m:sub>
                        </m:sSub>
                        <m:r>
                          <a:rPr lang="en-CA" sz="1800"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2</m:t>
                            </m:r>
                          </m:sub>
                        </m:sSub>
                        <m:r>
                          <a:rPr lang="en-CA" sz="1800" i="1">
                            <a:effectLst/>
                            <a:latin typeface="Cambria Math" panose="02040503050406030204" pitchFamily="18" charset="0"/>
                            <a:ea typeface="Times New Roman" panose="02020603050405020304" pitchFamily="18" charset="0"/>
                            <a:cs typeface="Calibri" panose="020F0502020204030204" pitchFamily="34" charset="0"/>
                          </a:rPr>
                          <m:t>𝐸</m:t>
                        </m:r>
                        <m:d>
                          <m:d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dPr>
                          <m:e>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𝜋</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𝑡</m:t>
                                </m:r>
                              </m:sub>
                            </m:sSub>
                          </m:e>
                        </m:d>
                        <m:r>
                          <a:rPr lang="en-CA" sz="1800"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3</m:t>
                            </m:r>
                          </m:sub>
                        </m:sSub>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𝜀</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𝑡</m:t>
                            </m:r>
                          </m:sub>
                        </m:sSub>
                      </m:e>
                    </m:d>
                    <m:r>
                      <a:rPr lang="en-CA" sz="1800" b="1" i="1">
                        <a:effectLst/>
                        <a:latin typeface="Cambria Math" panose="02040503050406030204" pitchFamily="18" charset="0"/>
                        <a:ea typeface="Times New Roman" panose="02020603050405020304" pitchFamily="18" charset="0"/>
                        <a:cs typeface="Calibri" panose="020F0502020204030204" pitchFamily="34" charset="0"/>
                      </a:rPr>
                      <m:t>𝟏</m:t>
                    </m:r>
                    <m:d>
                      <m:d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dPr>
                      <m:e>
                        <m:r>
                          <a:rPr lang="en-CA" sz="1800" i="1">
                            <a:effectLst/>
                            <a:latin typeface="Cambria Math" panose="02040503050406030204" pitchFamily="18" charset="0"/>
                            <a:ea typeface="Times New Roman" panose="02020603050405020304" pitchFamily="18" charset="0"/>
                            <a:cs typeface="Calibri" panose="020F0502020204030204" pitchFamily="34" charset="0"/>
                          </a:rPr>
                          <m:t>𝐸</m:t>
                        </m:r>
                        <m:d>
                          <m:d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dPr>
                          <m:e>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𝜋</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𝑡</m:t>
                                </m:r>
                              </m:sub>
                            </m:sSub>
                          </m:e>
                        </m:d>
                        <m:r>
                          <a:rPr lang="en-CA" sz="1800" i="1">
                            <a:effectLst/>
                            <a:latin typeface="Cambria Math" panose="02040503050406030204" pitchFamily="18" charset="0"/>
                            <a:ea typeface="Times New Roman" panose="02020603050405020304" pitchFamily="18" charset="0"/>
                            <a:cs typeface="Calibri" panose="020F0502020204030204" pitchFamily="34" charset="0"/>
                          </a:rPr>
                          <m:t>≥</m:t>
                        </m:r>
                        <m:r>
                          <a:rPr lang="en-CA" sz="1800" i="1">
                            <a:effectLst/>
                            <a:latin typeface="Cambria Math" panose="02040503050406030204" pitchFamily="18" charset="0"/>
                            <a:ea typeface="Times New Roman" panose="02020603050405020304" pitchFamily="18" charset="0"/>
                            <a:cs typeface="Calibri" panose="020F0502020204030204" pitchFamily="34" charset="0"/>
                          </a:rPr>
                          <m:t>𝛾</m:t>
                        </m:r>
                      </m:e>
                    </m:d>
                    <m:r>
                      <a:rPr lang="en-CA" sz="1800" i="1">
                        <a:effectLst/>
                        <a:latin typeface="Cambria Math" panose="02040503050406030204" pitchFamily="18" charset="0"/>
                        <a:ea typeface="Times New Roman" panose="02020603050405020304" pitchFamily="18" charset="0"/>
                        <a:cs typeface="Calibri" panose="020F0502020204030204" pitchFamily="34" charset="0"/>
                      </a:rPr>
                      <m:t>+</m:t>
                    </m:r>
                    <m:d>
                      <m:d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dPr>
                      <m:e>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4</m:t>
                            </m:r>
                          </m:sub>
                        </m:sSub>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𝑟</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𝑡</m:t>
                            </m:r>
                            <m:r>
                              <a:rPr lang="en-CA" sz="1800" i="1">
                                <a:effectLst/>
                                <a:latin typeface="Cambria Math" panose="02040503050406030204" pitchFamily="18" charset="0"/>
                                <a:ea typeface="Times New Roman" panose="02020603050405020304" pitchFamily="18" charset="0"/>
                                <a:cs typeface="Calibri" panose="020F0502020204030204" pitchFamily="34" charset="0"/>
                              </a:rPr>
                              <m:t>−1</m:t>
                            </m:r>
                          </m:sub>
                        </m:sSub>
                        <m:r>
                          <a:rPr lang="en-CA" sz="1800"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5</m:t>
                            </m:r>
                          </m:sub>
                        </m:sSub>
                        <m:r>
                          <a:rPr lang="en-CA" sz="1800" i="1">
                            <a:effectLst/>
                            <a:latin typeface="Cambria Math" panose="02040503050406030204" pitchFamily="18" charset="0"/>
                            <a:ea typeface="Times New Roman" panose="02020603050405020304" pitchFamily="18" charset="0"/>
                            <a:cs typeface="Calibri" panose="020F0502020204030204" pitchFamily="34" charset="0"/>
                          </a:rPr>
                          <m:t>𝐸</m:t>
                        </m:r>
                        <m:d>
                          <m:d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dPr>
                          <m:e>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𝜋</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𝑡</m:t>
                                </m:r>
                              </m:sub>
                            </m:sSub>
                          </m:e>
                        </m:d>
                        <m:r>
                          <a:rPr lang="en-CA" sz="1800"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𝛽</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6</m:t>
                            </m:r>
                          </m:sub>
                        </m:sSub>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𝜀</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𝑡</m:t>
                            </m:r>
                          </m:sub>
                        </m:sSub>
                      </m:e>
                    </m:d>
                    <m:r>
                      <a:rPr lang="en-CA" sz="1800" b="1" i="1">
                        <a:effectLst/>
                        <a:latin typeface="Cambria Math" panose="02040503050406030204" pitchFamily="18" charset="0"/>
                        <a:ea typeface="Times New Roman" panose="02020603050405020304" pitchFamily="18" charset="0"/>
                        <a:cs typeface="Calibri" panose="020F0502020204030204" pitchFamily="34" charset="0"/>
                      </a:rPr>
                      <m:t>𝟏</m:t>
                    </m:r>
                    <m:r>
                      <a:rPr lang="en-CA" sz="1800" i="1">
                        <a:effectLst/>
                        <a:latin typeface="Cambria Math" panose="02040503050406030204" pitchFamily="18" charset="0"/>
                        <a:ea typeface="Times New Roman" panose="02020603050405020304" pitchFamily="18" charset="0"/>
                        <a:cs typeface="Calibri" panose="020F0502020204030204" pitchFamily="34" charset="0"/>
                      </a:rPr>
                      <m:t>(</m:t>
                    </m:r>
                    <m:r>
                      <a:rPr lang="en-CA" sz="1800" i="1">
                        <a:effectLst/>
                        <a:latin typeface="Cambria Math" panose="02040503050406030204" pitchFamily="18" charset="0"/>
                        <a:ea typeface="Times New Roman" panose="02020603050405020304" pitchFamily="18" charset="0"/>
                        <a:cs typeface="Calibri" panose="020F0502020204030204" pitchFamily="34" charset="0"/>
                      </a:rPr>
                      <m:t>𝐸</m:t>
                    </m:r>
                    <m:d>
                      <m:d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dPr>
                      <m:e>
                        <m:sSub>
                          <m:sSubPr>
                            <m:ctrlPr>
                              <a:rPr lang="en-CA"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en-CA" sz="1800" i="1">
                                <a:effectLst/>
                                <a:latin typeface="Cambria Math" panose="02040503050406030204" pitchFamily="18" charset="0"/>
                                <a:ea typeface="Times New Roman" panose="02020603050405020304" pitchFamily="18" charset="0"/>
                                <a:cs typeface="Calibri" panose="020F0502020204030204" pitchFamily="34" charset="0"/>
                              </a:rPr>
                              <m:t>𝜋</m:t>
                            </m:r>
                          </m:e>
                          <m:sub>
                            <m:r>
                              <a:rPr lang="en-CA" sz="1800" i="1">
                                <a:effectLst/>
                                <a:latin typeface="Cambria Math" panose="02040503050406030204" pitchFamily="18" charset="0"/>
                                <a:ea typeface="Times New Roman" panose="02020603050405020304" pitchFamily="18" charset="0"/>
                                <a:cs typeface="Calibri" panose="020F0502020204030204" pitchFamily="34" charset="0"/>
                              </a:rPr>
                              <m:t>𝑡</m:t>
                            </m:r>
                          </m:sub>
                        </m:sSub>
                      </m:e>
                    </m:d>
                    <m:r>
                      <a:rPr lang="en-CA" sz="1800" i="1">
                        <a:effectLst/>
                        <a:latin typeface="Cambria Math" panose="02040503050406030204" pitchFamily="18" charset="0"/>
                        <a:ea typeface="Times New Roman" panose="02020603050405020304" pitchFamily="18" charset="0"/>
                        <a:cs typeface="Calibri" panose="020F0502020204030204" pitchFamily="34" charset="0"/>
                      </a:rPr>
                      <m:t>&lt;</m:t>
                    </m:r>
                    <m:r>
                      <a:rPr lang="en-CA" sz="1800" i="1">
                        <a:effectLst/>
                        <a:latin typeface="Cambria Math" panose="02040503050406030204" pitchFamily="18" charset="0"/>
                        <a:ea typeface="Times New Roman" panose="02020603050405020304" pitchFamily="18" charset="0"/>
                        <a:cs typeface="Calibri" panose="020F0502020204030204" pitchFamily="34" charset="0"/>
                      </a:rPr>
                      <m:t>𝛾</m:t>
                    </m:r>
                    <m:r>
                      <a:rPr lang="en-CA" sz="1800" i="1">
                        <a:effectLst/>
                        <a:latin typeface="Cambria Math" panose="02040503050406030204" pitchFamily="18" charset="0"/>
                        <a:ea typeface="Times New Roman" panose="02020603050405020304" pitchFamily="18" charset="0"/>
                        <a:cs typeface="Calibri" panose="020F0502020204030204" pitchFamily="34" charset="0"/>
                      </a:rPr>
                      <m:t>)</m:t>
                    </m:r>
                  </m:oMath>
                </a14:m>
                <a:endParaRPr lang="en-CA" sz="1800" dirty="0">
                  <a:effectLst/>
                  <a:latin typeface="Times New Roman" panose="02020603050405020304" pitchFamily="18" charset="0"/>
                  <a:ea typeface="Times New Roman" panose="02020603050405020304" pitchFamily="18" charset="0"/>
                </a:endParaRPr>
              </a:p>
              <a:p>
                <a:pPr marL="0" indent="0">
                  <a:buNone/>
                </a:pPr>
                <a:r>
                  <a:rPr lang="en-CA" sz="1800" dirty="0">
                    <a:effectLst/>
                    <a:ea typeface="Times New Roman" panose="02020603050405020304" pitchFamily="18" charset="0"/>
                  </a:rPr>
                  <a:t>Where </a:t>
                </a:r>
                <a:r>
                  <a:rPr lang="en-CA" sz="1800" b="1" dirty="0">
                    <a:effectLst/>
                    <a:latin typeface="Cambria Math" panose="02040503050406030204" pitchFamily="18" charset="0"/>
                    <a:ea typeface="Cambria Math" panose="02040503050406030204" pitchFamily="18" charset="0"/>
                  </a:rPr>
                  <a:t>1</a:t>
                </a:r>
                <a:r>
                  <a:rPr lang="en-CA" sz="1800" dirty="0">
                    <a:effectLst/>
                    <a:latin typeface="Cambria Math" panose="02040503050406030204" pitchFamily="18" charset="0"/>
                    <a:ea typeface="Cambria Math" panose="02040503050406030204" pitchFamily="18" charset="0"/>
                  </a:rPr>
                  <a:t>(•)</a:t>
                </a:r>
                <a:r>
                  <a:rPr lang="en-CA" sz="1800" b="1" dirty="0">
                    <a:effectLst/>
                    <a:latin typeface="Cambria Math" panose="02040503050406030204" pitchFamily="18" charset="0"/>
                    <a:ea typeface="Cambria Math" panose="02040503050406030204" pitchFamily="18" charset="0"/>
                  </a:rPr>
                  <a:t> </a:t>
                </a:r>
                <a:r>
                  <a:rPr lang="en-CA" sz="1800" dirty="0">
                    <a:effectLst/>
                    <a:ea typeface="Cambria Math" panose="02040503050406030204" pitchFamily="18" charset="0"/>
                  </a:rPr>
                  <a:t>is an indicator function, taking on 1 if the argument is met and zero otherwise and </a:t>
                </a:r>
                <a14:m>
                  <m:oMath xmlns:m="http://schemas.openxmlformats.org/officeDocument/2006/math">
                    <m:r>
                      <a:rPr lang="en-CA" sz="1800" i="1" smtClean="0">
                        <a:effectLst/>
                        <a:latin typeface="Cambria Math" panose="02040503050406030204" pitchFamily="18" charset="0"/>
                        <a:ea typeface="Cambria Math" panose="02040503050406030204" pitchFamily="18" charset="0"/>
                      </a:rPr>
                      <m:t>𝛾</m:t>
                    </m:r>
                    <m:r>
                      <a:rPr lang="en-CA" sz="1800" b="0" i="1" smtClean="0">
                        <a:effectLst/>
                        <a:latin typeface="Cambria Math" panose="02040503050406030204" pitchFamily="18" charset="0"/>
                        <a:ea typeface="Cambria Math" panose="02040503050406030204" pitchFamily="18" charset="0"/>
                      </a:rPr>
                      <m:t> </m:t>
                    </m:r>
                  </m:oMath>
                </a14:m>
                <a:r>
                  <a:rPr lang="en-CA" sz="1800" dirty="0">
                    <a:effectLst/>
                    <a:ea typeface="Times New Roman" panose="02020603050405020304" pitchFamily="18" charset="0"/>
                  </a:rPr>
                  <a:t>is a given threshold level </a:t>
                </a:r>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4147E8CA-F596-6DDA-3CE1-E02C4C96286F}"/>
                  </a:ext>
                </a:extLst>
              </p:cNvPr>
              <p:cNvSpPr>
                <a:spLocks noGrp="1" noRot="1" noChangeAspect="1" noMove="1" noResize="1" noEditPoints="1" noAdjustHandles="1" noChangeArrowheads="1" noChangeShapeType="1" noTextEdit="1"/>
              </p:cNvSpPr>
              <p:nvPr>
                <p:ph idx="1"/>
              </p:nvPr>
            </p:nvSpPr>
            <p:spPr>
              <a:xfrm>
                <a:off x="581192" y="2180496"/>
                <a:ext cx="11029616" cy="3975348"/>
              </a:xfrm>
              <a:blipFill>
                <a:blip r:embed="rId2"/>
                <a:stretch>
                  <a:fillRect l="-345" t="-636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C90FAE17-CC32-39A6-167C-36EE23FC8555}"/>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00208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382E3-C86C-8B0A-830B-D9B0D4BCC645}"/>
              </a:ext>
            </a:extLst>
          </p:cNvPr>
          <p:cNvSpPr>
            <a:spLocks noGrp="1"/>
          </p:cNvSpPr>
          <p:nvPr>
            <p:ph type="title"/>
          </p:nvPr>
        </p:nvSpPr>
        <p:spPr/>
        <p:txBody>
          <a:bodyPr/>
          <a:lstStyle/>
          <a:p>
            <a:r>
              <a:rPr lang="en-US" dirty="0"/>
              <a:t>4. Data</a:t>
            </a:r>
          </a:p>
        </p:txBody>
      </p:sp>
      <p:sp>
        <p:nvSpPr>
          <p:cNvPr id="3" name="Content Placeholder 2">
            <a:extLst>
              <a:ext uri="{FF2B5EF4-FFF2-40B4-BE49-F238E27FC236}">
                <a16:creationId xmlns:a16="http://schemas.microsoft.com/office/drawing/2014/main" id="{A71195D4-2FD9-DF0A-7905-64A6CEBF2375}"/>
              </a:ext>
            </a:extLst>
          </p:cNvPr>
          <p:cNvSpPr>
            <a:spLocks noGrp="1"/>
          </p:cNvSpPr>
          <p:nvPr>
            <p:ph idx="1"/>
          </p:nvPr>
        </p:nvSpPr>
        <p:spPr/>
        <p:txBody>
          <a:bodyPr/>
          <a:lstStyle/>
          <a:p>
            <a:r>
              <a:rPr lang="en-US" dirty="0"/>
              <a:t>We estimate (7) using the measures of expected and unexpected inflation produced by 7 different models.</a:t>
            </a:r>
          </a:p>
          <a:p>
            <a:pPr lvl="1"/>
            <a:r>
              <a:rPr lang="en-US" dirty="0"/>
              <a:t>AR, ARMA, VAR, FAVAR, Diffusion indices </a:t>
            </a:r>
          </a:p>
          <a:p>
            <a:r>
              <a:rPr lang="en-US" dirty="0"/>
              <a:t>Our full sample spans 1975 to 2022, utilizing both quarter-over-quarter and year-over-year estimates</a:t>
            </a:r>
          </a:p>
          <a:p>
            <a:r>
              <a:rPr lang="en-US" dirty="0"/>
              <a:t>We also present results for pre-Inflation-Targeting (pre-IT) up to 1998, and post-IT, from 1998 onwards. </a:t>
            </a:r>
          </a:p>
          <a:p>
            <a:r>
              <a:rPr lang="en-US" dirty="0"/>
              <a:t>US variables will also be used in the Canadian model both in isolation and conjunction with Canadian variables</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FDD0CE4C-C43A-E8CC-7462-75B5CEBD19FD}"/>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45061952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16474</TotalTime>
  <Words>2246</Words>
  <Application>Microsoft Office PowerPoint</Application>
  <PresentationFormat>Widescreen</PresentationFormat>
  <Paragraphs>327</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Cambria Math</vt:lpstr>
      <vt:lpstr>Gill Sans MT</vt:lpstr>
      <vt:lpstr>Symbol</vt:lpstr>
      <vt:lpstr>Times New Roman</vt:lpstr>
      <vt:lpstr>Wingdings 2</vt:lpstr>
      <vt:lpstr>Dividend</vt:lpstr>
      <vt:lpstr>The Fisher Hypothesis for Canadian equities:  A threshold approach to stocks as an inflation hedge </vt:lpstr>
      <vt:lpstr>Table of contents </vt:lpstr>
      <vt:lpstr>1. Stocks as an inflation hedge</vt:lpstr>
      <vt:lpstr>Why should you care? </vt:lpstr>
      <vt:lpstr>Previous studies</vt:lpstr>
      <vt:lpstr>Previous Studies </vt:lpstr>
      <vt:lpstr>2. Econometric specification</vt:lpstr>
      <vt:lpstr>Econometric specification (cont’d)</vt:lpstr>
      <vt:lpstr>4. Data</vt:lpstr>
      <vt:lpstr>PowerPoint Presentation</vt:lpstr>
      <vt:lpstr>Canada:  Actual &amp; predicted inflation  AR &amp; DI, y/y</vt:lpstr>
      <vt:lpstr>5. Results: Year-over-year</vt:lpstr>
      <vt:lpstr>Results: Quarter-over-Quarter </vt:lpstr>
      <vt:lpstr>7. Conclusion &amp; Highlights</vt:lpstr>
      <vt:lpstr>7. Future work</vt:lpstr>
      <vt:lpstr>Additional Slides</vt:lpstr>
      <vt:lpstr>Econometric specification (cont’d)</vt:lpstr>
      <vt:lpstr>3. Inflation Decomposition </vt:lpstr>
      <vt:lpstr>Econometric specification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Inflation and real stock returns</dc:title>
  <dc:creator>Greg Tkacz</dc:creator>
  <cp:lastModifiedBy>Matthew West</cp:lastModifiedBy>
  <cp:revision>41</cp:revision>
  <dcterms:created xsi:type="dcterms:W3CDTF">2022-11-22T12:38:31Z</dcterms:created>
  <dcterms:modified xsi:type="dcterms:W3CDTF">2023-12-13T21:32:43Z</dcterms:modified>
</cp:coreProperties>
</file>