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GBrLnVgKe7AL2rSchPZ+fUlyu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AB671E-32E0-47DC-BC9D-A4258EF86CC5}">
  <a:tblStyle styleId="{31AB671E-32E0-47DC-BC9D-A4258EF86CC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8"/>
  </p:normalViewPr>
  <p:slideViewPr>
    <p:cSldViewPr snapToGrid="0">
      <p:cViewPr varScale="1"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138968979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g213896897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c3a5b02c0a_1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50">
              <a:solidFill>
                <a:srgbClr val="40404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2c3a5b02c0a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3fdd8bf73_0_9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50">
              <a:solidFill>
                <a:srgbClr val="40404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213fdd8bf73_0_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c3a5b02c0a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50">
              <a:solidFill>
                <a:srgbClr val="40404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c3a5b02c0a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c3a5b02c0a_1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2c3a5b02c0a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1c7588c795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g21c7588c79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c3a5b02c0a_1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g2c3a5b02c0a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a296b830a5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40404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a296b830a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a89d31a44a_0_1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ga89d31a44a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c3a5b02c0a_1_2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g2c3a5b02c0a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1b402fdac1_1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g21b402fdac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d719d4cc2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ed719d4cc2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c3a5b02c0a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g2c3a5b02c0a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c3a5b02c0a_1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g2c3a5b02c0a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c3a5b02c0a_1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g2c3a5b02c0a_1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c3a5b02c0a_1_2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g2c3a5b02c0a_1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c3a5b02c0a_1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g2c3a5b02c0a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6972935d8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a6972935d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3fdd8bf73_0_3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213fdd8bf73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3a5b02c0a_1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2c3a5b02c0a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3fdd8bf73_0_5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g213fdd8bf73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3a2e97b85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2c3a2e97b8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c3a2e97b85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2c3a2e97b8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bccm.com/en/insights/story.page?dcr=templatedata%2Farticle%2Finsights%2Fdata%2F2019%2F10%2Funtapped_potential_canada_needs_to_close_its_immigrant_wage_gap" TargetMode="External"/><Relationship Id="rId3" Type="http://schemas.openxmlformats.org/officeDocument/2006/relationships/hyperlink" Target="http://www.jstor.org/stable/41634301" TargetMode="External"/><Relationship Id="rId7" Type="http://schemas.openxmlformats.org/officeDocument/2006/relationships/hyperlink" Target="https://www150.statcan.gc.ca/n1/pub/45-20-0002/452000022023002-eng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nadianwomen.org/the-facts/the-gender-pay-gap/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www.jstor.org/stable/90026548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://www.jstor.org/stable/44280431" TargetMode="External"/><Relationship Id="rId9" Type="http://schemas.openxmlformats.org/officeDocument/2006/relationships/hyperlink" Target="https://www.conferenceboard.ca/hcp/immigrant-gap-aspx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1389689799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0</a:t>
            </a:fld>
            <a:endParaRPr/>
          </a:p>
        </p:txBody>
      </p:sp>
      <p:sp>
        <p:nvSpPr>
          <p:cNvPr id="89" name="Google Shape;89;g21389689799_0_0"/>
          <p:cNvSpPr txBox="1"/>
          <p:nvPr/>
        </p:nvSpPr>
        <p:spPr>
          <a:xfrm>
            <a:off x="8610600" y="6109129"/>
            <a:ext cx="27432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0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21389689799_0_0"/>
          <p:cNvSpPr txBox="1"/>
          <p:nvPr/>
        </p:nvSpPr>
        <p:spPr>
          <a:xfrm>
            <a:off x="3667052" y="4504950"/>
            <a:ext cx="48579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Yeshwin Ayappa M.P.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B.Sc. Economics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g2138968979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3254" y="301700"/>
            <a:ext cx="1640545" cy="12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1389689799_0_0"/>
          <p:cNvSpPr txBox="1"/>
          <p:nvPr/>
        </p:nvSpPr>
        <p:spPr>
          <a:xfrm>
            <a:off x="897925" y="2361525"/>
            <a:ext cx="105156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 Sector Pay Equity Legislation and the Marginalised Pay Gap(s) in Canada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1389689799_0_0"/>
          <p:cNvSpPr txBox="1"/>
          <p:nvPr/>
        </p:nvSpPr>
        <p:spPr>
          <a:xfrm>
            <a:off x="838200" y="855874"/>
            <a:ext cx="1051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200" b="1">
                <a:solidFill>
                  <a:srgbClr val="990000"/>
                </a:solidFill>
              </a:rPr>
              <a:t>Atlantic Association of Applied Economists Student Panel</a:t>
            </a:r>
            <a:endParaRPr sz="22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g21389689799_0_0"/>
          <p:cNvCxnSpPr/>
          <p:nvPr/>
        </p:nvCxnSpPr>
        <p:spPr>
          <a:xfrm>
            <a:off x="897924" y="1206586"/>
            <a:ext cx="8710800" cy="144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" name="Google Shape;95;g21389689799_0_0"/>
          <p:cNvPicPr preferRelativeResize="0"/>
          <p:nvPr/>
        </p:nvPicPr>
        <p:blipFill rotWithShape="1">
          <a:blip r:embed="rId4">
            <a:alphaModFix/>
          </a:blip>
          <a:srcRect t="71113"/>
          <a:stretch/>
        </p:blipFill>
        <p:spPr>
          <a:xfrm>
            <a:off x="0" y="5251350"/>
            <a:ext cx="12192001" cy="160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1389689799_0_0"/>
          <p:cNvPicPr preferRelativeResize="0"/>
          <p:nvPr/>
        </p:nvPicPr>
        <p:blipFill rotWithShape="1">
          <a:blip r:embed="rId5">
            <a:alphaModFix/>
          </a:blip>
          <a:srcRect t="72031" b="-826"/>
          <a:stretch/>
        </p:blipFill>
        <p:spPr>
          <a:xfrm>
            <a:off x="0" y="5251350"/>
            <a:ext cx="12192001" cy="167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c3a5b02c0a_1_97"/>
          <p:cNvSpPr txBox="1">
            <a:spLocks noGrp="1"/>
          </p:cNvSpPr>
          <p:nvPr>
            <p:ph type="sldNum" idx="12"/>
          </p:nvPr>
        </p:nvSpPr>
        <p:spPr>
          <a:xfrm>
            <a:off x="8812537" y="623696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cxnSp>
        <p:nvCxnSpPr>
          <p:cNvPr id="211" name="Google Shape;211;g2c3a5b02c0a_1_97"/>
          <p:cNvCxnSpPr/>
          <p:nvPr/>
        </p:nvCxnSpPr>
        <p:spPr>
          <a:xfrm rot="10800000" flipH="1">
            <a:off x="3277450" y="5407875"/>
            <a:ext cx="1005000" cy="10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2" name="Google Shape;212;g2c3a5b02c0a_1_97"/>
          <p:cNvSpPr txBox="1"/>
          <p:nvPr/>
        </p:nvSpPr>
        <p:spPr>
          <a:xfrm>
            <a:off x="5909725" y="1227475"/>
            <a:ext cx="5351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2c3a5b02c0a_1_97"/>
          <p:cNvSpPr txBox="1"/>
          <p:nvPr/>
        </p:nvSpPr>
        <p:spPr>
          <a:xfrm>
            <a:off x="838200" y="682625"/>
            <a:ext cx="11251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990000"/>
                </a:solidFill>
              </a:rPr>
              <a:t>Findings</a:t>
            </a:r>
            <a:r>
              <a:rPr lang="en-US" sz="28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 I: </a:t>
            </a:r>
            <a:r>
              <a:rPr lang="en-US" sz="2800" b="1">
                <a:solidFill>
                  <a:srgbClr val="99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Effect on </a:t>
            </a:r>
            <a:r>
              <a:rPr lang="en-US" sz="2800" b="1">
                <a:solidFill>
                  <a:srgbClr val="99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Female Wa</a:t>
            </a:r>
            <a:r>
              <a:rPr lang="en-US" sz="2800" b="1">
                <a:solidFill>
                  <a:srgbClr val="99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ges</a:t>
            </a:r>
            <a:r>
              <a:rPr lang="en-US" sz="25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 </a:t>
            </a:r>
            <a:r>
              <a:rPr lang="en-US" sz="25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 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g2c3a5b02c0a_1_97"/>
          <p:cNvCxnSpPr/>
          <p:nvPr/>
        </p:nvCxnSpPr>
        <p:spPr>
          <a:xfrm>
            <a:off x="897924" y="1178010"/>
            <a:ext cx="10363200" cy="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5" name="Google Shape;215;g2c3a5b02c0a_1_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575" y="1337851"/>
            <a:ext cx="6564902" cy="47726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g2c3a5b02c0a_1_97"/>
          <p:cNvCxnSpPr/>
          <p:nvPr/>
        </p:nvCxnSpPr>
        <p:spPr>
          <a:xfrm rot="10800000">
            <a:off x="7821775" y="1348800"/>
            <a:ext cx="21300" cy="47508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7" name="Google Shape;217;g2c3a5b02c0a_1_97"/>
          <p:cNvSpPr txBox="1"/>
          <p:nvPr/>
        </p:nvSpPr>
        <p:spPr>
          <a:xfrm>
            <a:off x="7821775" y="2858411"/>
            <a:ext cx="3449700" cy="1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Gender pay-gap in the ‘federally regulated’ private sector (relative to the unregulated) has continued to contract YoY since the law was passed.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c3a5b02c0a_1_97"/>
          <p:cNvSpPr txBox="1"/>
          <p:nvPr/>
        </p:nvSpPr>
        <p:spPr>
          <a:xfrm>
            <a:off x="6926600" y="5780075"/>
            <a:ext cx="556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1.</a:t>
            </a: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9" name="Google Shape;219;g2c3a5b02c0a_1_97"/>
          <p:cNvGraphicFramePr/>
          <p:nvPr/>
        </p:nvGraphicFramePr>
        <p:xfrm>
          <a:off x="897939" y="6270392"/>
          <a:ext cx="10455875" cy="274330"/>
        </p:xfrm>
        <a:graphic>
          <a:graphicData uri="http://schemas.openxmlformats.org/drawingml/2006/table">
            <a:tbl>
              <a:tblPr firstRow="1" bandRow="1">
                <a:noFill/>
                <a:tableStyleId>{31AB671E-32E0-47DC-BC9D-A4258EF86CC5}</a:tableStyleId>
              </a:tblPr>
              <a:tblGrid>
                <a:gridCol w="20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Background</a:t>
                      </a:r>
                      <a:endParaRPr sz="1400" u="none" strike="noStrike" cap="none"/>
                    </a:p>
                  </a:txBody>
                  <a:tcPr marL="9000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Research Question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Empirical Strategy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Findings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Conclusion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13fdd8bf73_0_965"/>
          <p:cNvSpPr txBox="1">
            <a:spLocks noGrp="1"/>
          </p:cNvSpPr>
          <p:nvPr>
            <p:ph type="sldNum" idx="12"/>
          </p:nvPr>
        </p:nvSpPr>
        <p:spPr>
          <a:xfrm>
            <a:off x="8812537" y="623696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cxnSp>
        <p:nvCxnSpPr>
          <p:cNvPr id="225" name="Google Shape;225;g213fdd8bf73_0_965"/>
          <p:cNvCxnSpPr/>
          <p:nvPr/>
        </p:nvCxnSpPr>
        <p:spPr>
          <a:xfrm rot="10800000" flipH="1">
            <a:off x="3277450" y="5407875"/>
            <a:ext cx="1005000" cy="10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6" name="Google Shape;226;g213fdd8bf73_0_965"/>
          <p:cNvSpPr txBox="1"/>
          <p:nvPr/>
        </p:nvSpPr>
        <p:spPr>
          <a:xfrm>
            <a:off x="5909725" y="1227475"/>
            <a:ext cx="5351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213fdd8bf73_0_965"/>
          <p:cNvSpPr txBox="1"/>
          <p:nvPr/>
        </p:nvSpPr>
        <p:spPr>
          <a:xfrm>
            <a:off x="838200" y="682625"/>
            <a:ext cx="11251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990000"/>
                </a:solidFill>
              </a:rPr>
              <a:t>Findings</a:t>
            </a:r>
            <a:r>
              <a:rPr lang="en-US" sz="28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 I: </a:t>
            </a:r>
            <a:r>
              <a:rPr lang="en-US" sz="2800" b="1">
                <a:solidFill>
                  <a:srgbClr val="99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Eff</a:t>
            </a:r>
            <a:r>
              <a:rPr lang="en-US" sz="2800" b="1">
                <a:solidFill>
                  <a:srgbClr val="99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ect on Fema</a:t>
            </a:r>
            <a:r>
              <a:rPr lang="en-US" sz="2800" b="1">
                <a:solidFill>
                  <a:srgbClr val="99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le Wages</a:t>
            </a:r>
            <a:r>
              <a:rPr lang="en-US" sz="28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 </a:t>
            </a:r>
            <a:r>
              <a:rPr lang="en-US" sz="2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8" name="Google Shape;228;g213fdd8bf73_0_965"/>
          <p:cNvCxnSpPr/>
          <p:nvPr/>
        </p:nvCxnSpPr>
        <p:spPr>
          <a:xfrm>
            <a:off x="897924" y="1178010"/>
            <a:ext cx="10363200" cy="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9" name="Google Shape;229;g213fdd8bf73_0_9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675" y="1248763"/>
            <a:ext cx="5011800" cy="3643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g213fdd8bf73_0_965"/>
          <p:cNvCxnSpPr/>
          <p:nvPr/>
        </p:nvCxnSpPr>
        <p:spPr>
          <a:xfrm rot="10800000">
            <a:off x="6085350" y="1348763"/>
            <a:ext cx="21300" cy="47508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g213fdd8bf73_0_965"/>
          <p:cNvSpPr txBox="1"/>
          <p:nvPr/>
        </p:nvSpPr>
        <p:spPr>
          <a:xfrm>
            <a:off x="6166438" y="4963125"/>
            <a:ext cx="51873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 wages in the ‘federally regulated’ private sector (relative to male wages) has continued to grow since the Act’s passage.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213fdd8bf73_0_965"/>
          <p:cNvSpPr txBox="1"/>
          <p:nvPr/>
        </p:nvSpPr>
        <p:spPr>
          <a:xfrm>
            <a:off x="897925" y="4963125"/>
            <a:ext cx="51873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 wages in the private sector (relative to male wages) has continued to grow since the passage of the Pay Equity Act.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g213fdd8bf73_0_9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4525" y="1248736"/>
            <a:ext cx="5011800" cy="364358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213fdd8bf73_0_965"/>
          <p:cNvSpPr txBox="1"/>
          <p:nvPr/>
        </p:nvSpPr>
        <p:spPr>
          <a:xfrm>
            <a:off x="5352925" y="4684475"/>
            <a:ext cx="556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2.</a:t>
            </a: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213fdd8bf73_0_965"/>
          <p:cNvSpPr txBox="1"/>
          <p:nvPr/>
        </p:nvSpPr>
        <p:spPr>
          <a:xfrm>
            <a:off x="10649525" y="4684475"/>
            <a:ext cx="556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3.</a:t>
            </a: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6" name="Google Shape;236;g213fdd8bf73_0_965"/>
          <p:cNvGraphicFramePr/>
          <p:nvPr/>
        </p:nvGraphicFramePr>
        <p:xfrm>
          <a:off x="897939" y="6270392"/>
          <a:ext cx="10455875" cy="274330"/>
        </p:xfrm>
        <a:graphic>
          <a:graphicData uri="http://schemas.openxmlformats.org/drawingml/2006/table">
            <a:tbl>
              <a:tblPr firstRow="1" bandRow="1">
                <a:noFill/>
                <a:tableStyleId>{31AB671E-32E0-47DC-BC9D-A4258EF86CC5}</a:tableStyleId>
              </a:tblPr>
              <a:tblGrid>
                <a:gridCol w="20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Background</a:t>
                      </a:r>
                      <a:endParaRPr sz="1400" u="none" strike="noStrike" cap="none"/>
                    </a:p>
                  </a:txBody>
                  <a:tcPr marL="9000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Research Question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Empirical Strategy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Findings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Conclusion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c3a5b02c0a_1_2"/>
          <p:cNvSpPr txBox="1">
            <a:spLocks noGrp="1"/>
          </p:cNvSpPr>
          <p:nvPr>
            <p:ph type="sldNum" idx="12"/>
          </p:nvPr>
        </p:nvSpPr>
        <p:spPr>
          <a:xfrm>
            <a:off x="8812537" y="623696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cxnSp>
        <p:nvCxnSpPr>
          <p:cNvPr id="242" name="Google Shape;242;g2c3a5b02c0a_1_2"/>
          <p:cNvCxnSpPr/>
          <p:nvPr/>
        </p:nvCxnSpPr>
        <p:spPr>
          <a:xfrm rot="10800000" flipH="1">
            <a:off x="3277450" y="5407875"/>
            <a:ext cx="1005000" cy="10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3" name="Google Shape;243;g2c3a5b02c0a_1_2"/>
          <p:cNvSpPr txBox="1"/>
          <p:nvPr/>
        </p:nvSpPr>
        <p:spPr>
          <a:xfrm>
            <a:off x="5909725" y="1227475"/>
            <a:ext cx="5351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2c3a5b02c0a_1_2"/>
          <p:cNvSpPr txBox="1"/>
          <p:nvPr/>
        </p:nvSpPr>
        <p:spPr>
          <a:xfrm>
            <a:off x="838200" y="682625"/>
            <a:ext cx="11251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990000"/>
                </a:solidFill>
              </a:rPr>
              <a:t>Findings</a:t>
            </a:r>
            <a:r>
              <a:rPr lang="en-US" sz="28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 I: </a:t>
            </a:r>
            <a:r>
              <a:rPr lang="en-US" sz="2800" b="1">
                <a:solidFill>
                  <a:srgbClr val="99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Eff</a:t>
            </a:r>
            <a:r>
              <a:rPr lang="en-US" sz="2800" b="1">
                <a:solidFill>
                  <a:srgbClr val="99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ect on Fem</a:t>
            </a:r>
            <a:r>
              <a:rPr lang="en-US" sz="2800" b="1">
                <a:solidFill>
                  <a:srgbClr val="99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</a:ext>
                </a:extLst>
              </a:rPr>
              <a:t>ale Wages</a:t>
            </a:r>
            <a:r>
              <a:rPr lang="en-US" sz="25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  </a:ext>
                </a:extLst>
              </a:rPr>
              <a:t> </a:t>
            </a:r>
            <a:r>
              <a:rPr lang="en-US" sz="25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4"/>
                  </a:ext>
                </a:extLst>
              </a:rPr>
              <a:t> 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g2c3a5b02c0a_1_2"/>
          <p:cNvCxnSpPr/>
          <p:nvPr/>
        </p:nvCxnSpPr>
        <p:spPr>
          <a:xfrm>
            <a:off x="897924" y="1178010"/>
            <a:ext cx="10363200" cy="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6" name="Google Shape;246;g2c3a5b02c0a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575" y="1284400"/>
            <a:ext cx="6722452" cy="48872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7" name="Google Shape;247;g2c3a5b02c0a_1_2"/>
          <p:cNvGraphicFramePr/>
          <p:nvPr/>
        </p:nvGraphicFramePr>
        <p:xfrm>
          <a:off x="897939" y="6270392"/>
          <a:ext cx="10455875" cy="274330"/>
        </p:xfrm>
        <a:graphic>
          <a:graphicData uri="http://schemas.openxmlformats.org/drawingml/2006/table">
            <a:tbl>
              <a:tblPr firstRow="1" bandRow="1">
                <a:noFill/>
                <a:tableStyleId>{31AB671E-32E0-47DC-BC9D-A4258EF86CC5}</a:tableStyleId>
              </a:tblPr>
              <a:tblGrid>
                <a:gridCol w="20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Background</a:t>
                      </a:r>
                      <a:endParaRPr sz="1400" u="none" strike="noStrike" cap="none"/>
                    </a:p>
                  </a:txBody>
                  <a:tcPr marL="9000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Research Question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Empirical Strategy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Findings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Conclusion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48" name="Google Shape;248;g2c3a5b02c0a_1_2"/>
          <p:cNvCxnSpPr/>
          <p:nvPr/>
        </p:nvCxnSpPr>
        <p:spPr>
          <a:xfrm rot="10800000">
            <a:off x="7821775" y="1348800"/>
            <a:ext cx="21300" cy="47508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9" name="Google Shape;249;g2c3a5b02c0a_1_2"/>
          <p:cNvSpPr txBox="1"/>
          <p:nvPr/>
        </p:nvSpPr>
        <p:spPr>
          <a:xfrm>
            <a:off x="7843075" y="2443095"/>
            <a:ext cx="3449700" cy="256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 wages in the regulated sector (relative to male wages in the unregulated sector) contracted by over 4% in 2023.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Similarly, female wages increased by 2% and 4% in 2021 and 2022.</a:t>
            </a:r>
            <a:endParaRPr sz="18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2c3a5b02c0a_1_2"/>
          <p:cNvSpPr txBox="1"/>
          <p:nvPr/>
        </p:nvSpPr>
        <p:spPr>
          <a:xfrm>
            <a:off x="6926600" y="5780075"/>
            <a:ext cx="556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4.</a:t>
            </a: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c3a5b02c0a_1_113"/>
          <p:cNvSpPr txBox="1">
            <a:spLocks noGrp="1"/>
          </p:cNvSpPr>
          <p:nvPr>
            <p:ph type="sldNum" idx="12"/>
          </p:nvPr>
        </p:nvSpPr>
        <p:spPr>
          <a:xfrm>
            <a:off x="8812537" y="623696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cxnSp>
        <p:nvCxnSpPr>
          <p:cNvPr id="256" name="Google Shape;256;g2c3a5b02c0a_1_113"/>
          <p:cNvCxnSpPr/>
          <p:nvPr/>
        </p:nvCxnSpPr>
        <p:spPr>
          <a:xfrm rot="10800000" flipH="1">
            <a:off x="3277450" y="5407875"/>
            <a:ext cx="1005000" cy="10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7" name="Google Shape;257;g2c3a5b02c0a_1_113"/>
          <p:cNvSpPr txBox="1"/>
          <p:nvPr/>
        </p:nvSpPr>
        <p:spPr>
          <a:xfrm>
            <a:off x="8344875" y="1380600"/>
            <a:ext cx="1877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2c3a5b02c0a_1_113"/>
          <p:cNvSpPr txBox="1"/>
          <p:nvPr/>
        </p:nvSpPr>
        <p:spPr>
          <a:xfrm>
            <a:off x="838200" y="682625"/>
            <a:ext cx="11251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990000"/>
                </a:solidFill>
              </a:rPr>
              <a:t>Findings</a:t>
            </a:r>
            <a:r>
              <a:rPr lang="en-US" sz="2800" b="1">
                <a:solidFill>
                  <a:srgbClr val="99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5"/>
                  </a:ext>
                </a:extLst>
              </a:rPr>
              <a:t> II: Effect on Immigrant Wages </a:t>
            </a:r>
            <a:r>
              <a:rPr lang="en-US" sz="25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 </a:t>
            </a:r>
            <a:r>
              <a:rPr lang="en-US" sz="25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7"/>
                  </a:ext>
                </a:extLst>
              </a:rPr>
              <a:t> 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Google Shape;259;g2c3a5b02c0a_1_113"/>
          <p:cNvCxnSpPr/>
          <p:nvPr/>
        </p:nvCxnSpPr>
        <p:spPr>
          <a:xfrm>
            <a:off x="897924" y="1178010"/>
            <a:ext cx="10363200" cy="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0" name="Google Shape;260;g2c3a5b02c0a_1_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925" y="1337863"/>
            <a:ext cx="6564898" cy="47726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g2c3a5b02c0a_1_113"/>
          <p:cNvCxnSpPr/>
          <p:nvPr/>
        </p:nvCxnSpPr>
        <p:spPr>
          <a:xfrm rot="10800000">
            <a:off x="7821775" y="1348800"/>
            <a:ext cx="21300" cy="47508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2" name="Google Shape;262;g2c3a5b02c0a_1_113"/>
          <p:cNvSpPr txBox="1"/>
          <p:nvPr/>
        </p:nvSpPr>
        <p:spPr>
          <a:xfrm>
            <a:off x="7821775" y="2858411"/>
            <a:ext cx="3449700" cy="1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pay-gap in the regulated sector, relative to the unregulated, contracted substantially for 3 years post treatment, before falling in line.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3" name="Google Shape;263;g2c3a5b02c0a_1_113"/>
          <p:cNvGraphicFramePr/>
          <p:nvPr/>
        </p:nvGraphicFramePr>
        <p:xfrm>
          <a:off x="897939" y="6270392"/>
          <a:ext cx="10455875" cy="274330"/>
        </p:xfrm>
        <a:graphic>
          <a:graphicData uri="http://schemas.openxmlformats.org/drawingml/2006/table">
            <a:tbl>
              <a:tblPr firstRow="1" bandRow="1">
                <a:noFill/>
                <a:tableStyleId>{31AB671E-32E0-47DC-BC9D-A4258EF86CC5}</a:tableStyleId>
              </a:tblPr>
              <a:tblGrid>
                <a:gridCol w="20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Background</a:t>
                      </a:r>
                      <a:endParaRPr sz="1400" u="none" strike="noStrike" cap="none"/>
                    </a:p>
                  </a:txBody>
                  <a:tcPr marL="9000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Research Question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Empirical Strategy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Findings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Conclusion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4" name="Google Shape;264;g2c3a5b02c0a_1_113"/>
          <p:cNvSpPr txBox="1"/>
          <p:nvPr/>
        </p:nvSpPr>
        <p:spPr>
          <a:xfrm>
            <a:off x="6926600" y="5780075"/>
            <a:ext cx="556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5.</a:t>
            </a: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1c7588c795_0_32"/>
          <p:cNvSpPr txBox="1">
            <a:spLocks noGrp="1"/>
          </p:cNvSpPr>
          <p:nvPr>
            <p:ph type="sldNum" idx="12"/>
          </p:nvPr>
        </p:nvSpPr>
        <p:spPr>
          <a:xfrm>
            <a:off x="8812537" y="623696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cxnSp>
        <p:nvCxnSpPr>
          <p:cNvPr id="270" name="Google Shape;270;g21c7588c795_0_32"/>
          <p:cNvCxnSpPr/>
          <p:nvPr/>
        </p:nvCxnSpPr>
        <p:spPr>
          <a:xfrm rot="10800000" flipH="1">
            <a:off x="3277450" y="5407875"/>
            <a:ext cx="1005000" cy="10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1" name="Google Shape;271;g21c7588c795_0_32"/>
          <p:cNvSpPr txBox="1"/>
          <p:nvPr/>
        </p:nvSpPr>
        <p:spPr>
          <a:xfrm>
            <a:off x="8344875" y="1380600"/>
            <a:ext cx="1877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21c7588c795_0_32"/>
          <p:cNvSpPr txBox="1"/>
          <p:nvPr/>
        </p:nvSpPr>
        <p:spPr>
          <a:xfrm>
            <a:off x="838200" y="682625"/>
            <a:ext cx="11251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990000"/>
                </a:solidFill>
              </a:rPr>
              <a:t>Findings</a:t>
            </a:r>
            <a:r>
              <a:rPr lang="en-US" sz="2800" b="1">
                <a:solidFill>
                  <a:srgbClr val="99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8"/>
                  </a:ext>
                </a:extLst>
              </a:rPr>
              <a:t> II: Effect on I</a:t>
            </a:r>
            <a:r>
              <a:rPr lang="en-US" sz="2800" b="1">
                <a:solidFill>
                  <a:srgbClr val="99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mmigr</a:t>
            </a:r>
            <a:r>
              <a:rPr lang="en-US" sz="2800" b="1">
                <a:solidFill>
                  <a:srgbClr val="99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ant Wages</a:t>
            </a:r>
            <a:r>
              <a:rPr lang="en-US" sz="2500" b="1">
                <a:solidFill>
                  <a:srgbClr val="99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1"/>
                  </a:ext>
                </a:extLst>
              </a:rPr>
              <a:t> </a:t>
            </a:r>
            <a:r>
              <a:rPr lang="en-US" sz="25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2"/>
                  </a:ext>
                </a:extLst>
              </a:rPr>
              <a:t> </a:t>
            </a:r>
            <a:r>
              <a:rPr lang="en-US" sz="25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3"/>
                  </a:ext>
                </a:extLst>
              </a:rPr>
              <a:t> 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3" name="Google Shape;273;g21c7588c795_0_32"/>
          <p:cNvCxnSpPr/>
          <p:nvPr/>
        </p:nvCxnSpPr>
        <p:spPr>
          <a:xfrm>
            <a:off x="897924" y="1178010"/>
            <a:ext cx="10363200" cy="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4" name="Google Shape;274;g21c7588c795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252000"/>
            <a:ext cx="5257776" cy="3822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21c7588c795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5975" y="1252000"/>
            <a:ext cx="5257776" cy="38224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g21c7588c795_0_32"/>
          <p:cNvCxnSpPr/>
          <p:nvPr/>
        </p:nvCxnSpPr>
        <p:spPr>
          <a:xfrm rot="10800000">
            <a:off x="6085350" y="1348763"/>
            <a:ext cx="21300" cy="47508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7" name="Google Shape;277;g21c7588c795_0_32"/>
          <p:cNvSpPr txBox="1"/>
          <p:nvPr/>
        </p:nvSpPr>
        <p:spPr>
          <a:xfrm>
            <a:off x="6166438" y="5205550"/>
            <a:ext cx="51873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Relative to non-immigrants, immigrant wages in the regulated private sector continued to grow until 3 years post treatment (2022).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21c7588c795_0_32"/>
          <p:cNvSpPr txBox="1"/>
          <p:nvPr/>
        </p:nvSpPr>
        <p:spPr>
          <a:xfrm>
            <a:off x="838250" y="5222263"/>
            <a:ext cx="51873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Relative to non-immigrants, immigrant wages have continued to grow YoY in the private sector, post treatment.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9" name="Google Shape;279;g21c7588c795_0_32"/>
          <p:cNvGraphicFramePr/>
          <p:nvPr/>
        </p:nvGraphicFramePr>
        <p:xfrm>
          <a:off x="897939" y="6270392"/>
          <a:ext cx="10455875" cy="274330"/>
        </p:xfrm>
        <a:graphic>
          <a:graphicData uri="http://schemas.openxmlformats.org/drawingml/2006/table">
            <a:tbl>
              <a:tblPr firstRow="1" bandRow="1">
                <a:noFill/>
                <a:tableStyleId>{31AB671E-32E0-47DC-BC9D-A4258EF86CC5}</a:tableStyleId>
              </a:tblPr>
              <a:tblGrid>
                <a:gridCol w="20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Background</a:t>
                      </a:r>
                      <a:endParaRPr sz="1400" u="none" strike="noStrike" cap="none"/>
                    </a:p>
                  </a:txBody>
                  <a:tcPr marL="9000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Research Question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Empirical Strategy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Findings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Conclusion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0" name="Google Shape;280;g21c7588c795_0_32"/>
          <p:cNvSpPr txBox="1"/>
          <p:nvPr/>
        </p:nvSpPr>
        <p:spPr>
          <a:xfrm>
            <a:off x="5468750" y="4866550"/>
            <a:ext cx="556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6.</a:t>
            </a: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21c7588c795_0_32"/>
          <p:cNvSpPr txBox="1"/>
          <p:nvPr/>
        </p:nvSpPr>
        <p:spPr>
          <a:xfrm>
            <a:off x="10704325" y="4866525"/>
            <a:ext cx="556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7.</a:t>
            </a: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c3a5b02c0a_1_11"/>
          <p:cNvSpPr txBox="1">
            <a:spLocks noGrp="1"/>
          </p:cNvSpPr>
          <p:nvPr>
            <p:ph type="sldNum" idx="12"/>
          </p:nvPr>
        </p:nvSpPr>
        <p:spPr>
          <a:xfrm>
            <a:off x="8812537" y="623696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cxnSp>
        <p:nvCxnSpPr>
          <p:cNvPr id="287" name="Google Shape;287;g2c3a5b02c0a_1_11"/>
          <p:cNvCxnSpPr/>
          <p:nvPr/>
        </p:nvCxnSpPr>
        <p:spPr>
          <a:xfrm rot="10800000" flipH="1">
            <a:off x="3277450" y="5407875"/>
            <a:ext cx="1005000" cy="10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8" name="Google Shape;288;g2c3a5b02c0a_1_11"/>
          <p:cNvSpPr txBox="1"/>
          <p:nvPr/>
        </p:nvSpPr>
        <p:spPr>
          <a:xfrm>
            <a:off x="8344875" y="1380600"/>
            <a:ext cx="1877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2c3a5b02c0a_1_11"/>
          <p:cNvSpPr txBox="1"/>
          <p:nvPr/>
        </p:nvSpPr>
        <p:spPr>
          <a:xfrm>
            <a:off x="838200" y="682625"/>
            <a:ext cx="11251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990000"/>
                </a:solidFill>
              </a:rPr>
              <a:t>Findings</a:t>
            </a:r>
            <a:r>
              <a:rPr lang="en-US" sz="2800" b="1">
                <a:solidFill>
                  <a:srgbClr val="99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 II: Effect on Immigrant Wages </a:t>
            </a:r>
            <a:r>
              <a:rPr lang="en-US" sz="25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5"/>
                  </a:ext>
                </a:extLst>
              </a:rPr>
              <a:t> </a:t>
            </a:r>
            <a:r>
              <a:rPr lang="en-US" sz="25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6"/>
                  </a:ext>
                </a:extLst>
              </a:rPr>
              <a:t> 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0" name="Google Shape;290;g2c3a5b02c0a_1_11"/>
          <p:cNvCxnSpPr/>
          <p:nvPr/>
        </p:nvCxnSpPr>
        <p:spPr>
          <a:xfrm>
            <a:off x="897924" y="1178010"/>
            <a:ext cx="10363200" cy="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1" name="Google Shape;291;g2c3a5b02c0a_1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575" y="1262350"/>
            <a:ext cx="6768086" cy="49204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2" name="Google Shape;292;g2c3a5b02c0a_1_11"/>
          <p:cNvGraphicFramePr/>
          <p:nvPr/>
        </p:nvGraphicFramePr>
        <p:xfrm>
          <a:off x="897939" y="6270392"/>
          <a:ext cx="10455875" cy="274330"/>
        </p:xfrm>
        <a:graphic>
          <a:graphicData uri="http://schemas.openxmlformats.org/drawingml/2006/table">
            <a:tbl>
              <a:tblPr firstRow="1" bandRow="1">
                <a:noFill/>
                <a:tableStyleId>{31AB671E-32E0-47DC-BC9D-A4258EF86CC5}</a:tableStyleId>
              </a:tblPr>
              <a:tblGrid>
                <a:gridCol w="20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Background</a:t>
                      </a:r>
                      <a:endParaRPr sz="1400" u="none" strike="noStrike" cap="none"/>
                    </a:p>
                  </a:txBody>
                  <a:tcPr marL="9000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Research Question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Empirical Strategy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Findings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Conclusion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93" name="Google Shape;293;g2c3a5b02c0a_1_11"/>
          <p:cNvCxnSpPr/>
          <p:nvPr/>
        </p:nvCxnSpPr>
        <p:spPr>
          <a:xfrm rot="10800000">
            <a:off x="7821775" y="1348800"/>
            <a:ext cx="21300" cy="47508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4" name="Google Shape;294;g2c3a5b02c0a_1_11"/>
          <p:cNvSpPr txBox="1"/>
          <p:nvPr/>
        </p:nvSpPr>
        <p:spPr>
          <a:xfrm>
            <a:off x="7832424" y="2720009"/>
            <a:ext cx="3449700" cy="200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Non-immigrant wages in the federally regulated sector trended similarly to the unregulated. 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Immigrant wages grew faster until 3 years post treatment.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2c3a5b02c0a_1_11"/>
          <p:cNvSpPr txBox="1"/>
          <p:nvPr/>
        </p:nvSpPr>
        <p:spPr>
          <a:xfrm>
            <a:off x="6926600" y="5780075"/>
            <a:ext cx="556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8.</a:t>
            </a: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296b830a5_0_2"/>
          <p:cNvSpPr txBox="1"/>
          <p:nvPr/>
        </p:nvSpPr>
        <p:spPr>
          <a:xfrm>
            <a:off x="838200" y="682625"/>
            <a:ext cx="11251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990000"/>
                </a:solidFill>
              </a:rPr>
              <a:t>Findings</a:t>
            </a:r>
            <a:r>
              <a:rPr lang="en-US" sz="28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7"/>
                  </a:ext>
                </a:extLst>
              </a:rPr>
              <a:t> I</a:t>
            </a:r>
            <a:r>
              <a:rPr lang="en-US" sz="2800" b="1">
                <a:solidFill>
                  <a:srgbClr val="99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8"/>
                  </a:ext>
                </a:extLst>
              </a:rPr>
              <a:t>II</a:t>
            </a:r>
            <a:r>
              <a:rPr lang="en-US" sz="28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9"/>
                  </a:ext>
                </a:extLst>
              </a:rPr>
              <a:t>: </a:t>
            </a:r>
            <a:r>
              <a:rPr lang="en-US" sz="2800" b="1">
                <a:solidFill>
                  <a:srgbClr val="99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Effe</a:t>
            </a:r>
            <a:r>
              <a:rPr lang="en-US" sz="2800" b="1">
                <a:solidFill>
                  <a:srgbClr val="99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1"/>
                  </a:ext>
                </a:extLst>
              </a:rPr>
              <a:t>ct on </a:t>
            </a:r>
            <a:r>
              <a:rPr lang="en-US" sz="2800" b="1">
                <a:solidFill>
                  <a:srgbClr val="99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2"/>
                  </a:ext>
                </a:extLst>
              </a:rPr>
              <a:t>Regulated Sector Wages</a:t>
            </a:r>
            <a:r>
              <a:rPr lang="en-US" sz="25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3"/>
                  </a:ext>
                </a:extLst>
              </a:rPr>
              <a:t> </a:t>
            </a:r>
            <a:r>
              <a:rPr lang="en-US" sz="25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</a:ext>
                </a:extLst>
              </a:rPr>
              <a:t> 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1" name="Google Shape;301;ga296b830a5_0_2"/>
          <p:cNvCxnSpPr/>
          <p:nvPr/>
        </p:nvCxnSpPr>
        <p:spPr>
          <a:xfrm>
            <a:off x="897924" y="1178010"/>
            <a:ext cx="10363200" cy="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2" name="Google Shape;302;ga296b830a5_0_2"/>
          <p:cNvSpPr txBox="1">
            <a:spLocks noGrp="1"/>
          </p:cNvSpPr>
          <p:nvPr>
            <p:ph type="sldNum" idx="12"/>
          </p:nvPr>
        </p:nvSpPr>
        <p:spPr>
          <a:xfrm>
            <a:off x="8812537" y="623696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303" name="Google Shape;303;ga296b830a5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913" y="1330362"/>
            <a:ext cx="6585486" cy="47876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ga296b830a5_0_2"/>
          <p:cNvCxnSpPr/>
          <p:nvPr/>
        </p:nvCxnSpPr>
        <p:spPr>
          <a:xfrm rot="10800000">
            <a:off x="7821775" y="1348800"/>
            <a:ext cx="21300" cy="47508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5" name="Google Shape;305;ga296b830a5_0_2"/>
          <p:cNvSpPr txBox="1"/>
          <p:nvPr/>
        </p:nvSpPr>
        <p:spPr>
          <a:xfrm>
            <a:off x="7821775" y="2148961"/>
            <a:ext cx="3449700" cy="31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Averages wages in the ‘federally regulated’ private sector, relative to the ‘unregulated’ private sector grew 2% faster, 2 years post treatment.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wage growth contracted by approx. 2% and 4% in 2022  and 2023, respectively.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a296b830a5_0_2"/>
          <p:cNvSpPr txBox="1"/>
          <p:nvPr/>
        </p:nvSpPr>
        <p:spPr>
          <a:xfrm>
            <a:off x="6926600" y="5780075"/>
            <a:ext cx="556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9.</a:t>
            </a: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7" name="Google Shape;307;ga296b830a5_0_2"/>
          <p:cNvGraphicFramePr/>
          <p:nvPr/>
        </p:nvGraphicFramePr>
        <p:xfrm>
          <a:off x="897939" y="6270392"/>
          <a:ext cx="10455875" cy="274330"/>
        </p:xfrm>
        <a:graphic>
          <a:graphicData uri="http://schemas.openxmlformats.org/drawingml/2006/table">
            <a:tbl>
              <a:tblPr firstRow="1" bandRow="1">
                <a:noFill/>
                <a:tableStyleId>{31AB671E-32E0-47DC-BC9D-A4258EF86CC5}</a:tableStyleId>
              </a:tblPr>
              <a:tblGrid>
                <a:gridCol w="20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Background</a:t>
                      </a:r>
                      <a:endParaRPr sz="1400" u="none" strike="noStrike" cap="none"/>
                    </a:p>
                  </a:txBody>
                  <a:tcPr marL="9000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Research Question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Empirical Strategy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Findings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Conclusion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89d31a44a_0_148"/>
          <p:cNvSpPr txBox="1">
            <a:spLocks noGrp="1"/>
          </p:cNvSpPr>
          <p:nvPr>
            <p:ph type="sldNum" idx="12"/>
          </p:nvPr>
        </p:nvSpPr>
        <p:spPr>
          <a:xfrm>
            <a:off x="8807537" y="622501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13" name="Google Shape;313;ga89d31a44a_0_148"/>
          <p:cNvSpPr txBox="1"/>
          <p:nvPr/>
        </p:nvSpPr>
        <p:spPr>
          <a:xfrm>
            <a:off x="918575" y="1746025"/>
            <a:ext cx="4535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ga89d31a44a_0_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3254" y="306913"/>
            <a:ext cx="1640545" cy="12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a89d31a44a_0_148"/>
          <p:cNvSpPr txBox="1"/>
          <p:nvPr/>
        </p:nvSpPr>
        <p:spPr>
          <a:xfrm>
            <a:off x="838200" y="682620"/>
            <a:ext cx="10515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990000"/>
                </a:solidFill>
              </a:rPr>
              <a:t>Conclusion</a:t>
            </a:r>
            <a:endParaRPr sz="14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6" name="Google Shape;316;ga89d31a44a_0_148"/>
          <p:cNvCxnSpPr/>
          <p:nvPr/>
        </p:nvCxnSpPr>
        <p:spPr>
          <a:xfrm>
            <a:off x="897924" y="1206586"/>
            <a:ext cx="8710800" cy="144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7" name="Google Shape;317;ga89d31a44a_0_148"/>
          <p:cNvSpPr txBox="1"/>
          <p:nvPr/>
        </p:nvSpPr>
        <p:spPr>
          <a:xfrm>
            <a:off x="868050" y="2026050"/>
            <a:ext cx="10455900" cy="3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 effect of the Act was to depress wage growth in the federally regulated private sector.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Relative to male wages, female wages grew substantially in the federally regulated private sector.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gender pay-gap in the regulated contracted substantially YoY.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this contraction was largely driven by slower growth in male wages.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Immigrant wages grew substantially in the federally regulated private sector.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immigrant pay-gap in the regulated sector contracted substantially post treatment.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contraction was however driven by faster growth of immigrant wages. Non-immigrant wage growth was largely unaffected by the legislation.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8" name="Google Shape;318;ga89d31a44a_0_148"/>
          <p:cNvGraphicFramePr/>
          <p:nvPr/>
        </p:nvGraphicFramePr>
        <p:xfrm>
          <a:off x="897939" y="6270392"/>
          <a:ext cx="10455875" cy="274330"/>
        </p:xfrm>
        <a:graphic>
          <a:graphicData uri="http://schemas.openxmlformats.org/drawingml/2006/table">
            <a:tbl>
              <a:tblPr firstRow="1" bandRow="1">
                <a:noFill/>
                <a:tableStyleId>{31AB671E-32E0-47DC-BC9D-A4258EF86CC5}</a:tableStyleId>
              </a:tblPr>
              <a:tblGrid>
                <a:gridCol w="20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Background</a:t>
                      </a:r>
                      <a:endParaRPr sz="1400" u="none" strike="noStrike" cap="none"/>
                    </a:p>
                  </a:txBody>
                  <a:tcPr marL="9000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Research Question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Empirical Strategy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Findings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Conclusion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c3a5b02c0a_1_2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24" name="Google Shape;324;g2c3a5b02c0a_1_291"/>
          <p:cNvSpPr txBox="1"/>
          <p:nvPr/>
        </p:nvSpPr>
        <p:spPr>
          <a:xfrm>
            <a:off x="8610600" y="6109129"/>
            <a:ext cx="27432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2c3a5b02c0a_1_291"/>
          <p:cNvSpPr txBox="1"/>
          <p:nvPr/>
        </p:nvSpPr>
        <p:spPr>
          <a:xfrm>
            <a:off x="3667052" y="4504950"/>
            <a:ext cx="48579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Yeshwin Ayappa M.P.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B.Sc. Economics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g2c3a5b02c0a_1_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3254" y="301700"/>
            <a:ext cx="1640545" cy="12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2c3a5b02c0a_1_291"/>
          <p:cNvSpPr txBox="1"/>
          <p:nvPr/>
        </p:nvSpPr>
        <p:spPr>
          <a:xfrm>
            <a:off x="897925" y="2361525"/>
            <a:ext cx="105156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 Sector Pay Equity Legislation and the Marginalised Pay Gap(s) in Canada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2c3a5b02c0a_1_291"/>
          <p:cNvSpPr txBox="1"/>
          <p:nvPr/>
        </p:nvSpPr>
        <p:spPr>
          <a:xfrm>
            <a:off x="838200" y="855874"/>
            <a:ext cx="1051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200" b="1">
                <a:solidFill>
                  <a:srgbClr val="990000"/>
                </a:solidFill>
              </a:rPr>
              <a:t>Atlantic Association of Applied Economists Student Panel</a:t>
            </a:r>
            <a:endParaRPr sz="22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9" name="Google Shape;329;g2c3a5b02c0a_1_291"/>
          <p:cNvCxnSpPr/>
          <p:nvPr/>
        </p:nvCxnSpPr>
        <p:spPr>
          <a:xfrm>
            <a:off x="897924" y="1206586"/>
            <a:ext cx="8710800" cy="144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0" name="Google Shape;330;g2c3a5b02c0a_1_291"/>
          <p:cNvPicPr preferRelativeResize="0"/>
          <p:nvPr/>
        </p:nvPicPr>
        <p:blipFill rotWithShape="1">
          <a:blip r:embed="rId4">
            <a:alphaModFix/>
          </a:blip>
          <a:srcRect t="71113"/>
          <a:stretch/>
        </p:blipFill>
        <p:spPr>
          <a:xfrm>
            <a:off x="0" y="5251350"/>
            <a:ext cx="12192001" cy="160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2c3a5b02c0a_1_291"/>
          <p:cNvPicPr preferRelativeResize="0"/>
          <p:nvPr/>
        </p:nvPicPr>
        <p:blipFill rotWithShape="1">
          <a:blip r:embed="rId5">
            <a:alphaModFix/>
          </a:blip>
          <a:srcRect t="72031" b="-826"/>
          <a:stretch/>
        </p:blipFill>
        <p:spPr>
          <a:xfrm>
            <a:off x="0" y="5251350"/>
            <a:ext cx="12192001" cy="167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1b402fdac1_1_5"/>
          <p:cNvSpPr txBox="1"/>
          <p:nvPr/>
        </p:nvSpPr>
        <p:spPr>
          <a:xfrm>
            <a:off x="868050" y="1255975"/>
            <a:ext cx="10455900" cy="49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Bennedsen, M., Larsen, B., &amp; Wei, J. (2023). Gender wage transparency and the gender pay gap: A survey. Journal of Economic Surveys, 37(5), 1743–1777. https://doi.org/10.1111/joes.12545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Blundell, J. (2021). Wage Responses to Gender Pay Gap Reporting Requirements. CEP Discussion Paper, no. 1750. London: London School of Economics and Political Science.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Cornish, M. (1996).  Employment and Pay Equity in Canada--Success Brings Both Attacks and New Initiatives. Case Western Reserve University School of Law Scholarly Commons, 22 Can.-U.S. L.J. 265. https://scholarlycommons.law.case.edu/cuslj/vol22/iss/35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Statistics Canada. (2022). Pay gap, 1998 to 2021. Quality of Employment in Canada, 14-28-0001-X. https://www150.statcan.gc.ca/n1/pub/14-28-0001/2020001/article/00003-eng.htm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Blau, Francine D., and Lawrence M. Kahn. “The Gender Wage Gap: Extent, Trends, and Explanations.” Journal of Economic Literature 55, no. 3 (2017): 789–865. http://www.jstor.org/stable/26303306.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Chowhan, J., Zeytinoglu, I. U., &amp; Cooke, G. B. (2012). Are Immigrants’ Pay and Benefits Satisfaction Different than Canadian-born? Relations Industrielles / Industrial Relations, 67(1), 3–24. </a:t>
            </a:r>
            <a:r>
              <a:rPr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http://www.jstor.org/stable/41634301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Kaushal, N., Lu, Y., Denier, N., Wang, J. S.-H., &amp; Trejo, S. J. (2016). Immigrant employment and earnings growth in Canada and the USA: evidence from longitudinal data. Journal of Population Economics, 29(4), 1249–1277. </a:t>
            </a:r>
            <a:r>
              <a:rPr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http://www.jstor.org/stable/44280431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PICOT, G., &amp; HOU, F. (2018). Immigrant STEM Workers in the Canadian Economy: Skill Utilization and Earnings. Canadian Public Policy / Analyse de Politiques, 44(S1), S113–S124. </a:t>
            </a:r>
            <a:r>
              <a:rPr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https://www.jstor.org/stable/90026548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Hodgins, J. (2023). The clock is ticking: Federal employers to post pay equity plans by September 3, 2024. Norton Rose Fulbright. https://www.nortonrosefulbright.com/en-ca/knowledge/publications/e66e132e/the-clock-is-ticking-federal-employers-to-post-pay-equity-plans-by-september-3-2024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Aziz, S. (2024). Gender pay gap double in private vs public sector, report says. Why?. Global News. https://globalnews.ca/news/10320571/gender-pay-gap-private-vs-public-sector-report/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Facts about the Gender Pay Gap. Canadian Women’s Foundation. </a:t>
            </a:r>
            <a:r>
              <a:rPr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https://canadianwomen.org/the-facts/the-gender-pay-gap/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Drolet, M. &amp; Mardare, M. A. (2023). Intersectional Perspective on the Canadian Gender Wage Gap. Studies on Gender and Intersecting Identities, Statistics Canada, Catalogue no. 45200002. </a:t>
            </a:r>
            <a:r>
              <a:rPr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https://www150.statcan.gc.ca/n1/pub/45-20-0002/452000022023002-eng.htm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Untapped Potential: Canada Needs to Close Its Immigrant Wage Gap. RBC Capital Markets. </a:t>
            </a:r>
            <a:r>
              <a:rPr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https://www.rbccm.com/en/insights/story.page?dcr=templatedata%2Farticle%2Finsights%2Fdata%2F2019%2F10%2Funtapped_potential_canada_needs_to_close_its_immigrant_wage_gap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(2016). Immigrant Wage Gap. The Conference Bank of Canada. </a:t>
            </a:r>
            <a:r>
              <a:rPr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https://www.conferenceboard.ca/hcp/immigrant-gap-aspx/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(2024). Canada’s gender and immigration pay gap narrowing in the public sector. Employment and labour. https://policyalternatives.ca/newsroom/news-releases/canada%E2%80%99s-gender-and-immigration-pay-gap-narrowing-public-sector-0#:~:text=The%20report%20finds%20that%20the,cent%20less%20than%20Canadian%20citizens.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21b402fdac1_1_5"/>
          <p:cNvSpPr txBox="1"/>
          <p:nvPr/>
        </p:nvSpPr>
        <p:spPr>
          <a:xfrm>
            <a:off x="8627806" y="3598606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21b402fdac1_1_5"/>
          <p:cNvSpPr txBox="1">
            <a:spLocks noGrp="1"/>
          </p:cNvSpPr>
          <p:nvPr>
            <p:ph type="sldNum" idx="12"/>
          </p:nvPr>
        </p:nvSpPr>
        <p:spPr>
          <a:xfrm>
            <a:off x="8812537" y="622498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339" name="Google Shape;339;g21b402fdac1_1_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47375" y="1667550"/>
            <a:ext cx="352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21b402fdac1_1_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713254" y="306913"/>
            <a:ext cx="1640545" cy="12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21b402fdac1_1_5"/>
          <p:cNvSpPr txBox="1"/>
          <p:nvPr/>
        </p:nvSpPr>
        <p:spPr>
          <a:xfrm>
            <a:off x="838200" y="682620"/>
            <a:ext cx="10515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990000"/>
                </a:solidFill>
              </a:rPr>
              <a:t>References</a:t>
            </a:r>
            <a:endParaRPr sz="14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2" name="Google Shape;342;g21b402fdac1_1_5"/>
          <p:cNvCxnSpPr/>
          <p:nvPr/>
        </p:nvCxnSpPr>
        <p:spPr>
          <a:xfrm>
            <a:off x="897924" y="1206586"/>
            <a:ext cx="8710800" cy="144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343" name="Google Shape;343;g21b402fdac1_1_5"/>
          <p:cNvGraphicFramePr/>
          <p:nvPr/>
        </p:nvGraphicFramePr>
        <p:xfrm>
          <a:off x="897939" y="6270392"/>
          <a:ext cx="10455875" cy="274330"/>
        </p:xfrm>
        <a:graphic>
          <a:graphicData uri="http://schemas.openxmlformats.org/drawingml/2006/table">
            <a:tbl>
              <a:tblPr firstRow="1" bandRow="1">
                <a:noFill/>
                <a:tableStyleId>{31AB671E-32E0-47DC-BC9D-A4258EF86CC5}</a:tableStyleId>
              </a:tblPr>
              <a:tblGrid>
                <a:gridCol w="20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Background</a:t>
                      </a:r>
                      <a:endParaRPr sz="1400" u="none" strike="noStrike" cap="none"/>
                    </a:p>
                  </a:txBody>
                  <a:tcPr marL="9000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Research Question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Empirical Strategy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Findings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Conclusion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ged719d4cc2_0_101"/>
          <p:cNvGraphicFramePr/>
          <p:nvPr/>
        </p:nvGraphicFramePr>
        <p:xfrm>
          <a:off x="897939" y="6270392"/>
          <a:ext cx="10455875" cy="274330"/>
        </p:xfrm>
        <a:graphic>
          <a:graphicData uri="http://schemas.openxmlformats.org/drawingml/2006/table">
            <a:tbl>
              <a:tblPr firstRow="1" bandRow="1">
                <a:noFill/>
                <a:tableStyleId>{31AB671E-32E0-47DC-BC9D-A4258EF86CC5}</a:tableStyleId>
              </a:tblPr>
              <a:tblGrid>
                <a:gridCol w="20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Background</a:t>
                      </a:r>
                      <a:endParaRPr sz="1400" u="none" strike="noStrike" cap="none"/>
                    </a:p>
                  </a:txBody>
                  <a:tcPr marL="9000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Research Question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Empirical Strategy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Findings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Conclusion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" name="Google Shape;102;ged719d4cc2_0_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3254" y="306875"/>
            <a:ext cx="1640545" cy="12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ed719d4cc2_0_101"/>
          <p:cNvSpPr txBox="1"/>
          <p:nvPr/>
        </p:nvSpPr>
        <p:spPr>
          <a:xfrm>
            <a:off x="838200" y="682620"/>
            <a:ext cx="10515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990000"/>
                </a:solidFill>
              </a:rPr>
              <a:t>Background</a:t>
            </a:r>
            <a:endParaRPr sz="14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ged719d4cc2_0_101"/>
          <p:cNvCxnSpPr/>
          <p:nvPr/>
        </p:nvCxnSpPr>
        <p:spPr>
          <a:xfrm>
            <a:off x="897924" y="1206586"/>
            <a:ext cx="8710800" cy="144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ged719d4cc2_0_101"/>
          <p:cNvSpPr txBox="1">
            <a:spLocks noGrp="1"/>
          </p:cNvSpPr>
          <p:nvPr>
            <p:ph type="sldNum" idx="12"/>
          </p:nvPr>
        </p:nvSpPr>
        <p:spPr>
          <a:xfrm>
            <a:off x="8812537" y="623893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06" name="Google Shape;106;ged719d4cc2_0_101"/>
          <p:cNvSpPr txBox="1"/>
          <p:nvPr/>
        </p:nvSpPr>
        <p:spPr>
          <a:xfrm>
            <a:off x="897925" y="1324225"/>
            <a:ext cx="8710800" cy="3693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Pay Inequity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ed719d4cc2_0_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3449400"/>
            <a:ext cx="5478174" cy="249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ed719d4cc2_0_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3600" y="4329526"/>
            <a:ext cx="5969777" cy="185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ed719d4cc2_0_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7925" y="1838126"/>
            <a:ext cx="5198049" cy="1631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ed719d4cc2_0_10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2975" y="1839825"/>
            <a:ext cx="5570827" cy="220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c3a5b02c0a_1_61"/>
          <p:cNvSpPr txBox="1"/>
          <p:nvPr/>
        </p:nvSpPr>
        <p:spPr>
          <a:xfrm>
            <a:off x="8627806" y="3598606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2c3a5b02c0a_1_61"/>
          <p:cNvSpPr txBox="1">
            <a:spLocks noGrp="1"/>
          </p:cNvSpPr>
          <p:nvPr>
            <p:ph type="sldNum" idx="12"/>
          </p:nvPr>
        </p:nvSpPr>
        <p:spPr>
          <a:xfrm>
            <a:off x="8812537" y="622498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350" name="Google Shape;350;g2c3a5b02c0a_1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7375" y="1667550"/>
            <a:ext cx="352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2c3a5b02c0a_1_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3254" y="306913"/>
            <a:ext cx="1640545" cy="12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2c3a5b02c0a_1_61"/>
          <p:cNvSpPr txBox="1"/>
          <p:nvPr/>
        </p:nvSpPr>
        <p:spPr>
          <a:xfrm>
            <a:off x="838200" y="682620"/>
            <a:ext cx="10515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990000"/>
                </a:solidFill>
              </a:rPr>
              <a:t>Appendix</a:t>
            </a:r>
            <a:endParaRPr sz="14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3" name="Google Shape;353;g2c3a5b02c0a_1_61"/>
          <p:cNvCxnSpPr/>
          <p:nvPr/>
        </p:nvCxnSpPr>
        <p:spPr>
          <a:xfrm>
            <a:off x="897924" y="1206586"/>
            <a:ext cx="8710800" cy="144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4" name="Google Shape;354;g2c3a5b02c0a_1_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5913" y="1410949"/>
            <a:ext cx="4520128" cy="47446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5" name="Google Shape;355;g2c3a5b02c0a_1_61"/>
          <p:cNvGraphicFramePr/>
          <p:nvPr/>
        </p:nvGraphicFramePr>
        <p:xfrm>
          <a:off x="897939" y="6270392"/>
          <a:ext cx="10455875" cy="274330"/>
        </p:xfrm>
        <a:graphic>
          <a:graphicData uri="http://schemas.openxmlformats.org/drawingml/2006/table">
            <a:tbl>
              <a:tblPr firstRow="1" bandRow="1">
                <a:noFill/>
                <a:tableStyleId>{31AB671E-32E0-47DC-BC9D-A4258EF86CC5}</a:tableStyleId>
              </a:tblPr>
              <a:tblGrid>
                <a:gridCol w="20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Background</a:t>
                      </a:r>
                      <a:endParaRPr sz="1400" u="none" strike="noStrike" cap="none"/>
                    </a:p>
                  </a:txBody>
                  <a:tcPr marL="9000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Research Question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Empirical Strategy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Findings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Conclusion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c3a5b02c0a_1_136"/>
          <p:cNvSpPr txBox="1"/>
          <p:nvPr/>
        </p:nvSpPr>
        <p:spPr>
          <a:xfrm>
            <a:off x="8627806" y="3598606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g2c3a5b02c0a_1_136"/>
          <p:cNvSpPr txBox="1">
            <a:spLocks noGrp="1"/>
          </p:cNvSpPr>
          <p:nvPr>
            <p:ph type="sldNum" idx="12"/>
          </p:nvPr>
        </p:nvSpPr>
        <p:spPr>
          <a:xfrm>
            <a:off x="8812537" y="622498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362" name="Google Shape;362;g2c3a5b02c0a_1_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7375" y="1667550"/>
            <a:ext cx="352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2c3a5b02c0a_1_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3254" y="306913"/>
            <a:ext cx="1640545" cy="12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2c3a5b02c0a_1_136"/>
          <p:cNvSpPr txBox="1"/>
          <p:nvPr/>
        </p:nvSpPr>
        <p:spPr>
          <a:xfrm>
            <a:off x="838200" y="682620"/>
            <a:ext cx="10515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990000"/>
                </a:solidFill>
              </a:rPr>
              <a:t>Appendix</a:t>
            </a:r>
            <a:endParaRPr sz="14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5" name="Google Shape;365;g2c3a5b02c0a_1_136"/>
          <p:cNvCxnSpPr/>
          <p:nvPr/>
        </p:nvCxnSpPr>
        <p:spPr>
          <a:xfrm>
            <a:off x="897924" y="1206586"/>
            <a:ext cx="8710800" cy="144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6" name="Google Shape;366;g2c3a5b02c0a_1_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3950" y="1410948"/>
            <a:ext cx="4415673" cy="47446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7" name="Google Shape;367;g2c3a5b02c0a_1_136"/>
          <p:cNvCxnSpPr/>
          <p:nvPr/>
        </p:nvCxnSpPr>
        <p:spPr>
          <a:xfrm rot="10800000">
            <a:off x="6085350" y="1348763"/>
            <a:ext cx="21300" cy="47508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8" name="Google Shape;368;g2c3a5b02c0a_1_1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2365" y="1410950"/>
            <a:ext cx="4415676" cy="47445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9" name="Google Shape;369;g2c3a5b02c0a_1_136"/>
          <p:cNvGraphicFramePr/>
          <p:nvPr/>
        </p:nvGraphicFramePr>
        <p:xfrm>
          <a:off x="897939" y="6270392"/>
          <a:ext cx="10455875" cy="274330"/>
        </p:xfrm>
        <a:graphic>
          <a:graphicData uri="http://schemas.openxmlformats.org/drawingml/2006/table">
            <a:tbl>
              <a:tblPr firstRow="1" bandRow="1">
                <a:noFill/>
                <a:tableStyleId>{31AB671E-32E0-47DC-BC9D-A4258EF86CC5}</a:tableStyleId>
              </a:tblPr>
              <a:tblGrid>
                <a:gridCol w="20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Background</a:t>
                      </a:r>
                      <a:endParaRPr sz="1400" u="none" strike="noStrike" cap="none"/>
                    </a:p>
                  </a:txBody>
                  <a:tcPr marL="9000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Research Question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Empirical Strategy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Findings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Conclusion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c3a5b02c0a_1_126"/>
          <p:cNvSpPr txBox="1"/>
          <p:nvPr/>
        </p:nvSpPr>
        <p:spPr>
          <a:xfrm>
            <a:off x="8627806" y="3598606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2c3a5b02c0a_1_126"/>
          <p:cNvSpPr txBox="1">
            <a:spLocks noGrp="1"/>
          </p:cNvSpPr>
          <p:nvPr>
            <p:ph type="sldNum" idx="12"/>
          </p:nvPr>
        </p:nvSpPr>
        <p:spPr>
          <a:xfrm>
            <a:off x="8812537" y="622498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376" name="Google Shape;376;g2c3a5b02c0a_1_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7375" y="1667550"/>
            <a:ext cx="352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2c3a5b02c0a_1_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3254" y="306913"/>
            <a:ext cx="1640545" cy="12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2c3a5b02c0a_1_126"/>
          <p:cNvSpPr txBox="1"/>
          <p:nvPr/>
        </p:nvSpPr>
        <p:spPr>
          <a:xfrm>
            <a:off x="838200" y="682620"/>
            <a:ext cx="10515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990000"/>
                </a:solidFill>
              </a:rPr>
              <a:t>Appendix</a:t>
            </a:r>
            <a:endParaRPr sz="14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9" name="Google Shape;379;g2c3a5b02c0a_1_126"/>
          <p:cNvCxnSpPr/>
          <p:nvPr/>
        </p:nvCxnSpPr>
        <p:spPr>
          <a:xfrm>
            <a:off x="897924" y="1206586"/>
            <a:ext cx="8710800" cy="144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0" name="Google Shape;380;g2c3a5b02c0a_1_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8138" y="1410948"/>
            <a:ext cx="4415673" cy="47446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1" name="Google Shape;381;g2c3a5b02c0a_1_126"/>
          <p:cNvGraphicFramePr/>
          <p:nvPr/>
        </p:nvGraphicFramePr>
        <p:xfrm>
          <a:off x="897939" y="6270392"/>
          <a:ext cx="10455875" cy="274330"/>
        </p:xfrm>
        <a:graphic>
          <a:graphicData uri="http://schemas.openxmlformats.org/drawingml/2006/table">
            <a:tbl>
              <a:tblPr firstRow="1" bandRow="1">
                <a:noFill/>
                <a:tableStyleId>{31AB671E-32E0-47DC-BC9D-A4258EF86CC5}</a:tableStyleId>
              </a:tblPr>
              <a:tblGrid>
                <a:gridCol w="20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Background</a:t>
                      </a:r>
                      <a:endParaRPr sz="1400" u="none" strike="noStrike" cap="none"/>
                    </a:p>
                  </a:txBody>
                  <a:tcPr marL="9000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Research Question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Empirical Strategy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Findings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Conclusion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c3a5b02c0a_1_269"/>
          <p:cNvSpPr txBox="1"/>
          <p:nvPr/>
        </p:nvSpPr>
        <p:spPr>
          <a:xfrm>
            <a:off x="8627806" y="3598606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g2c3a5b02c0a_1_269"/>
          <p:cNvSpPr txBox="1">
            <a:spLocks noGrp="1"/>
          </p:cNvSpPr>
          <p:nvPr>
            <p:ph type="sldNum" idx="12"/>
          </p:nvPr>
        </p:nvSpPr>
        <p:spPr>
          <a:xfrm>
            <a:off x="8812537" y="622498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388" name="Google Shape;388;g2c3a5b02c0a_1_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7375" y="1667550"/>
            <a:ext cx="352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2c3a5b02c0a_1_2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3254" y="306913"/>
            <a:ext cx="1640545" cy="12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2c3a5b02c0a_1_269"/>
          <p:cNvSpPr txBox="1"/>
          <p:nvPr/>
        </p:nvSpPr>
        <p:spPr>
          <a:xfrm>
            <a:off x="838200" y="682620"/>
            <a:ext cx="10515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990000"/>
                </a:solidFill>
              </a:rPr>
              <a:t>Appendix</a:t>
            </a:r>
            <a:endParaRPr sz="14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1" name="Google Shape;391;g2c3a5b02c0a_1_269"/>
          <p:cNvCxnSpPr/>
          <p:nvPr/>
        </p:nvCxnSpPr>
        <p:spPr>
          <a:xfrm>
            <a:off x="897924" y="1206586"/>
            <a:ext cx="8710800" cy="144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2" name="Google Shape;392;g2c3a5b02c0a_1_269"/>
          <p:cNvCxnSpPr/>
          <p:nvPr/>
        </p:nvCxnSpPr>
        <p:spPr>
          <a:xfrm rot="10800000">
            <a:off x="6085350" y="1348763"/>
            <a:ext cx="21300" cy="47508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3" name="Google Shape;393;g2c3a5b02c0a_1_2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1200" y="1373386"/>
            <a:ext cx="4681203" cy="4744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2c3a5b02c0a_1_2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9597" y="1373400"/>
            <a:ext cx="4681201" cy="47445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5" name="Google Shape;395;g2c3a5b02c0a_1_269"/>
          <p:cNvGraphicFramePr/>
          <p:nvPr/>
        </p:nvGraphicFramePr>
        <p:xfrm>
          <a:off x="897939" y="6270392"/>
          <a:ext cx="10455875" cy="274330"/>
        </p:xfrm>
        <a:graphic>
          <a:graphicData uri="http://schemas.openxmlformats.org/drawingml/2006/table">
            <a:tbl>
              <a:tblPr firstRow="1" bandRow="1">
                <a:noFill/>
                <a:tableStyleId>{31AB671E-32E0-47DC-BC9D-A4258EF86CC5}</a:tableStyleId>
              </a:tblPr>
              <a:tblGrid>
                <a:gridCol w="20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Background</a:t>
                      </a:r>
                      <a:endParaRPr sz="1400" u="none" strike="noStrike" cap="none"/>
                    </a:p>
                  </a:txBody>
                  <a:tcPr marL="9000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Research Question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Empirical Strategy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Findings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Conclusion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c3a5b02c0a_1_146"/>
          <p:cNvSpPr txBox="1"/>
          <p:nvPr/>
        </p:nvSpPr>
        <p:spPr>
          <a:xfrm>
            <a:off x="8627806" y="3598606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g2c3a5b02c0a_1_146"/>
          <p:cNvSpPr txBox="1">
            <a:spLocks noGrp="1"/>
          </p:cNvSpPr>
          <p:nvPr>
            <p:ph type="sldNum" idx="12"/>
          </p:nvPr>
        </p:nvSpPr>
        <p:spPr>
          <a:xfrm>
            <a:off x="8812537" y="622498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402" name="Google Shape;402;g2c3a5b02c0a_1_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7375" y="1667550"/>
            <a:ext cx="352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g2c3a5b02c0a_1_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3254" y="306913"/>
            <a:ext cx="1640545" cy="12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g2c3a5b02c0a_1_146"/>
          <p:cNvSpPr txBox="1"/>
          <p:nvPr/>
        </p:nvSpPr>
        <p:spPr>
          <a:xfrm>
            <a:off x="838200" y="682620"/>
            <a:ext cx="10515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990000"/>
                </a:solidFill>
              </a:rPr>
              <a:t>Appendix</a:t>
            </a:r>
            <a:endParaRPr sz="14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5" name="Google Shape;405;g2c3a5b02c0a_1_146"/>
          <p:cNvCxnSpPr/>
          <p:nvPr/>
        </p:nvCxnSpPr>
        <p:spPr>
          <a:xfrm>
            <a:off x="897924" y="1206586"/>
            <a:ext cx="8710800" cy="144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6" name="Google Shape;406;g2c3a5b02c0a_1_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5400" y="1410949"/>
            <a:ext cx="4681203" cy="47446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7" name="Google Shape;407;g2c3a5b02c0a_1_146"/>
          <p:cNvGraphicFramePr/>
          <p:nvPr/>
        </p:nvGraphicFramePr>
        <p:xfrm>
          <a:off x="897939" y="6270392"/>
          <a:ext cx="10455875" cy="274330"/>
        </p:xfrm>
        <a:graphic>
          <a:graphicData uri="http://schemas.openxmlformats.org/drawingml/2006/table">
            <a:tbl>
              <a:tblPr firstRow="1" bandRow="1">
                <a:noFill/>
                <a:tableStyleId>{31AB671E-32E0-47DC-BC9D-A4258EF86CC5}</a:tableStyleId>
              </a:tblPr>
              <a:tblGrid>
                <a:gridCol w="20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Background</a:t>
                      </a:r>
                      <a:endParaRPr sz="1400" u="none" strike="noStrike" cap="none"/>
                    </a:p>
                  </a:txBody>
                  <a:tcPr marL="9000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Research Question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Empirical Strategy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Findings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Conclusion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6972935d8_0_19"/>
          <p:cNvSpPr txBox="1">
            <a:spLocks noGrp="1"/>
          </p:cNvSpPr>
          <p:nvPr>
            <p:ph type="sldNum" idx="12"/>
          </p:nvPr>
        </p:nvSpPr>
        <p:spPr>
          <a:xfrm>
            <a:off x="8812537" y="623893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16" name="Google Shape;116;ga6972935d8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3254" y="306875"/>
            <a:ext cx="1640545" cy="12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a6972935d8_0_19"/>
          <p:cNvSpPr txBox="1"/>
          <p:nvPr/>
        </p:nvSpPr>
        <p:spPr>
          <a:xfrm>
            <a:off x="838200" y="682620"/>
            <a:ext cx="10515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990000"/>
                </a:solidFill>
              </a:rPr>
              <a:t>Background</a:t>
            </a:r>
            <a:endParaRPr sz="14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ga6972935d8_0_19"/>
          <p:cNvCxnSpPr/>
          <p:nvPr/>
        </p:nvCxnSpPr>
        <p:spPr>
          <a:xfrm>
            <a:off x="897924" y="1206586"/>
            <a:ext cx="8710800" cy="144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" name="Google Shape;119;ga6972935d8_0_19"/>
          <p:cNvSpPr txBox="1"/>
          <p:nvPr/>
        </p:nvSpPr>
        <p:spPr>
          <a:xfrm>
            <a:off x="897925" y="1324225"/>
            <a:ext cx="8710800" cy="3693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The Pay Equity Ac</a:t>
            </a: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 (2018)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a6972935d8_0_19"/>
          <p:cNvSpPr txBox="1"/>
          <p:nvPr/>
        </p:nvSpPr>
        <p:spPr>
          <a:xfrm>
            <a:off x="868050" y="3373550"/>
            <a:ext cx="104559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Equity Act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passed on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 13, 2018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in effect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August 31, 2021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federally regulated employers with 10 or more employees to take a proactive approach to pay equity.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ACT meant to address the gender pay-gay only.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ga6972935d8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4113" y="4364575"/>
            <a:ext cx="7903724" cy="167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a6972935d8_0_19"/>
          <p:cNvSpPr txBox="1"/>
          <p:nvPr/>
        </p:nvSpPr>
        <p:spPr>
          <a:xfrm>
            <a:off x="918575" y="1825588"/>
            <a:ext cx="104559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Women earned only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89 cents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every dollar earned by men (Statistics Canada, 2022).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 sector gender pay-gap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sector (Global News, 2024).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Immigrants wages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20%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lower than Canadian-born peers. (The Conference Board of Canada)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3" name="Google Shape;123;ga6972935d8_0_19"/>
          <p:cNvGraphicFramePr/>
          <p:nvPr/>
        </p:nvGraphicFramePr>
        <p:xfrm>
          <a:off x="897939" y="6270392"/>
          <a:ext cx="10455875" cy="274330"/>
        </p:xfrm>
        <a:graphic>
          <a:graphicData uri="http://schemas.openxmlformats.org/drawingml/2006/table">
            <a:tbl>
              <a:tblPr firstRow="1" bandRow="1">
                <a:noFill/>
                <a:tableStyleId>{31AB671E-32E0-47DC-BC9D-A4258EF86CC5}</a:tableStyleId>
              </a:tblPr>
              <a:tblGrid>
                <a:gridCol w="20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Background</a:t>
                      </a:r>
                      <a:endParaRPr sz="1400" u="none" strike="noStrike" cap="none"/>
                    </a:p>
                  </a:txBody>
                  <a:tcPr marL="9000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Research Question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Empirical Strategy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Findings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Conclusion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13fdd8bf73_0_356"/>
          <p:cNvSpPr txBox="1"/>
          <p:nvPr/>
        </p:nvSpPr>
        <p:spPr>
          <a:xfrm>
            <a:off x="7134306" y="3568356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13fdd8bf73_0_356"/>
          <p:cNvSpPr txBox="1">
            <a:spLocks noGrp="1"/>
          </p:cNvSpPr>
          <p:nvPr>
            <p:ph type="sldNum" idx="12"/>
          </p:nvPr>
        </p:nvSpPr>
        <p:spPr>
          <a:xfrm>
            <a:off x="8812537" y="623893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30" name="Google Shape;130;g213fdd8bf73_0_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3254" y="306913"/>
            <a:ext cx="1640545" cy="12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213fdd8bf73_0_356"/>
          <p:cNvSpPr txBox="1"/>
          <p:nvPr/>
        </p:nvSpPr>
        <p:spPr>
          <a:xfrm>
            <a:off x="838200" y="682620"/>
            <a:ext cx="10515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990000"/>
                </a:solidFill>
              </a:rPr>
              <a:t>Research Question</a:t>
            </a:r>
            <a:endParaRPr sz="14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g213fdd8bf73_0_356"/>
          <p:cNvCxnSpPr/>
          <p:nvPr/>
        </p:nvCxnSpPr>
        <p:spPr>
          <a:xfrm>
            <a:off x="897924" y="1206586"/>
            <a:ext cx="8710800" cy="144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" name="Google Shape;133;g213fdd8bf73_0_356"/>
          <p:cNvSpPr txBox="1"/>
          <p:nvPr/>
        </p:nvSpPr>
        <p:spPr>
          <a:xfrm>
            <a:off x="897925" y="1324225"/>
            <a:ext cx="8710800" cy="3693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Variables of Inter</a:t>
            </a: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213fdd8bf73_0_356"/>
          <p:cNvSpPr txBox="1"/>
          <p:nvPr/>
        </p:nvSpPr>
        <p:spPr>
          <a:xfrm>
            <a:off x="868050" y="3304313"/>
            <a:ext cx="104559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did the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Equity Act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(2018) affect pay-gaps for marginalised groups in the federally regulated private sector?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5" name="Google Shape;135;g213fdd8bf73_0_356"/>
          <p:cNvGraphicFramePr/>
          <p:nvPr/>
        </p:nvGraphicFramePr>
        <p:xfrm>
          <a:off x="897939" y="6270392"/>
          <a:ext cx="10455875" cy="274330"/>
        </p:xfrm>
        <a:graphic>
          <a:graphicData uri="http://schemas.openxmlformats.org/drawingml/2006/table">
            <a:tbl>
              <a:tblPr firstRow="1" bandRow="1">
                <a:noFill/>
                <a:tableStyleId>{31AB671E-32E0-47DC-BC9D-A4258EF86CC5}</a:tableStyleId>
              </a:tblPr>
              <a:tblGrid>
                <a:gridCol w="20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Background</a:t>
                      </a:r>
                      <a:endParaRPr sz="1400" u="none" strike="noStrike" cap="none"/>
                    </a:p>
                  </a:txBody>
                  <a:tcPr marL="9000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Research Question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Empirical Strategy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Findings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Conclusion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3a5b02c0a_1_20"/>
          <p:cNvSpPr txBox="1">
            <a:spLocks noGrp="1"/>
          </p:cNvSpPr>
          <p:nvPr>
            <p:ph type="sldNum" idx="12"/>
          </p:nvPr>
        </p:nvSpPr>
        <p:spPr>
          <a:xfrm>
            <a:off x="8812537" y="623893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41" name="Google Shape;141;g2c3a5b02c0a_1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3254" y="306913"/>
            <a:ext cx="1640545" cy="12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c3a5b02c0a_1_20"/>
          <p:cNvSpPr txBox="1"/>
          <p:nvPr/>
        </p:nvSpPr>
        <p:spPr>
          <a:xfrm>
            <a:off x="838200" y="682620"/>
            <a:ext cx="10515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990000"/>
                </a:solidFill>
              </a:rPr>
              <a:t>Empirical Strategy</a:t>
            </a:r>
            <a:endParaRPr sz="14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g2c3a5b02c0a_1_20"/>
          <p:cNvCxnSpPr/>
          <p:nvPr/>
        </p:nvCxnSpPr>
        <p:spPr>
          <a:xfrm>
            <a:off x="897924" y="1206586"/>
            <a:ext cx="8710800" cy="144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g2c3a5b02c0a_1_20"/>
          <p:cNvSpPr txBox="1"/>
          <p:nvPr/>
        </p:nvSpPr>
        <p:spPr>
          <a:xfrm>
            <a:off x="897925" y="1324225"/>
            <a:ext cx="8710800" cy="3693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ausal Effect Esti</a:t>
            </a: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c3a5b02c0a_1_20"/>
          <p:cNvSpPr txBox="1"/>
          <p:nvPr/>
        </p:nvSpPr>
        <p:spPr>
          <a:xfrm>
            <a:off x="908288" y="2301700"/>
            <a:ext cx="10435200" cy="1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Difference-in-differences</a:t>
            </a: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log(wage)= 𝛼 + 𝜏Treatment +𝜆Post +𝛽</a:t>
            </a:r>
            <a:r>
              <a:rPr lang="en-US" sz="20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</a:t>
            </a:r>
            <a:r>
              <a:rPr lang="en-US" sz="2000" b="1">
                <a:solidFill>
                  <a:schemeClr val="dk1"/>
                </a:solidFill>
                <a:highlight>
                  <a:srgbClr val="B6D7A8"/>
                </a:highlight>
                <a:latin typeface="Calibri"/>
                <a:ea typeface="Calibri"/>
                <a:cs typeface="Calibri"/>
                <a:sym typeface="Calibri"/>
              </a:rPr>
              <a:t>+𝜎Group +𝛽</a:t>
            </a:r>
            <a:r>
              <a:rPr lang="en-US" sz="2000" b="1" baseline="-25000">
                <a:solidFill>
                  <a:schemeClr val="dk1"/>
                </a:solidFill>
                <a:highlight>
                  <a:srgbClr val="B6D7A8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000" b="1">
                <a:solidFill>
                  <a:schemeClr val="dk1"/>
                </a:solidFill>
                <a:highlight>
                  <a:srgbClr val="B6D7A8"/>
                </a:highlight>
                <a:latin typeface="Calibri"/>
                <a:ea typeface="Calibri"/>
                <a:cs typeface="Calibri"/>
                <a:sym typeface="Calibri"/>
              </a:rPr>
              <a:t>T*G +𝛽</a:t>
            </a:r>
            <a:r>
              <a:rPr lang="en-US" sz="2000" b="1" baseline="-25000">
                <a:solidFill>
                  <a:schemeClr val="dk1"/>
                </a:solidFill>
                <a:highlight>
                  <a:srgbClr val="B6D7A8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1">
                <a:solidFill>
                  <a:schemeClr val="dk1"/>
                </a:solidFill>
                <a:highlight>
                  <a:srgbClr val="B6D7A8"/>
                </a:highlight>
                <a:latin typeface="Calibri"/>
                <a:ea typeface="Calibri"/>
                <a:cs typeface="Calibri"/>
                <a:sym typeface="Calibri"/>
              </a:rPr>
              <a:t>P*G +𝛽</a:t>
            </a:r>
            <a:r>
              <a:rPr lang="en-US" sz="2000" b="1" baseline="-25000">
                <a:solidFill>
                  <a:schemeClr val="dk1"/>
                </a:solidFill>
                <a:highlight>
                  <a:srgbClr val="B6D7A8"/>
                </a:highlight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000" b="1">
                <a:solidFill>
                  <a:schemeClr val="dk1"/>
                </a:solidFill>
                <a:highlight>
                  <a:srgbClr val="B6D7A8"/>
                </a:highlight>
                <a:latin typeface="Calibri"/>
                <a:ea typeface="Calibri"/>
                <a:cs typeface="Calibri"/>
                <a:sym typeface="Calibri"/>
              </a:rPr>
              <a:t>DiD*Group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+𝛽</a:t>
            </a:r>
            <a:r>
              <a:rPr lang="en-US" sz="20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+𝜀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Coefficient of interest  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𝛽</a:t>
            </a:r>
            <a:r>
              <a:rPr lang="en-US" sz="16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represents the degree (%) of change in the pay-gap in the federally regulated private sector relative to the unregulated private sector.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c3a5b02c0a_1_20"/>
          <p:cNvSpPr txBox="1"/>
          <p:nvPr/>
        </p:nvSpPr>
        <p:spPr>
          <a:xfrm>
            <a:off x="878375" y="4549063"/>
            <a:ext cx="104352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 Study</a:t>
            </a: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study is augmented to a dynamic difference-in-differences (i.e., event study) framework, to test for pre trends and estimate how the pay-gap evolved over time.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7" name="Google Shape;147;g2c3a5b02c0a_1_20"/>
          <p:cNvGraphicFramePr/>
          <p:nvPr/>
        </p:nvGraphicFramePr>
        <p:xfrm>
          <a:off x="897939" y="6270392"/>
          <a:ext cx="10455875" cy="274330"/>
        </p:xfrm>
        <a:graphic>
          <a:graphicData uri="http://schemas.openxmlformats.org/drawingml/2006/table">
            <a:tbl>
              <a:tblPr firstRow="1" bandRow="1">
                <a:noFill/>
                <a:tableStyleId>{31AB671E-32E0-47DC-BC9D-A4258EF86CC5}</a:tableStyleId>
              </a:tblPr>
              <a:tblGrid>
                <a:gridCol w="20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Background</a:t>
                      </a:r>
                      <a:endParaRPr sz="1400" u="none" strike="noStrike" cap="none"/>
                    </a:p>
                  </a:txBody>
                  <a:tcPr marL="9000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Research Question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Empirical Strategy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Findings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Conclusion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13fdd8bf73_0_530"/>
          <p:cNvSpPr txBox="1">
            <a:spLocks noGrp="1"/>
          </p:cNvSpPr>
          <p:nvPr>
            <p:ph type="sldNum" idx="12"/>
          </p:nvPr>
        </p:nvSpPr>
        <p:spPr>
          <a:xfrm>
            <a:off x="8821769" y="622498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53" name="Google Shape;153;g213fdd8bf73_0_5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3254" y="306913"/>
            <a:ext cx="1640545" cy="12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13fdd8bf73_0_530"/>
          <p:cNvSpPr txBox="1"/>
          <p:nvPr/>
        </p:nvSpPr>
        <p:spPr>
          <a:xfrm>
            <a:off x="838200" y="682620"/>
            <a:ext cx="10515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990000"/>
                </a:solidFill>
              </a:rPr>
              <a:t>Empirical Strategy</a:t>
            </a:r>
            <a:endParaRPr sz="14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g213fdd8bf73_0_530"/>
          <p:cNvCxnSpPr/>
          <p:nvPr/>
        </p:nvCxnSpPr>
        <p:spPr>
          <a:xfrm>
            <a:off x="897924" y="1206586"/>
            <a:ext cx="8710800" cy="144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6" name="Google Shape;156;g213fdd8bf73_0_530"/>
          <p:cNvSpPr txBox="1"/>
          <p:nvPr/>
        </p:nvSpPr>
        <p:spPr>
          <a:xfrm>
            <a:off x="897925" y="1324225"/>
            <a:ext cx="8710800" cy="3693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(</a:t>
            </a: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LFS- January 20</a:t>
            </a: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 to June 2023)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g213fdd8bf73_0_5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7925" y="2713825"/>
            <a:ext cx="6940726" cy="2536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g213fdd8bf73_0_530"/>
          <p:cNvCxnSpPr/>
          <p:nvPr/>
        </p:nvCxnSpPr>
        <p:spPr>
          <a:xfrm rot="10800000">
            <a:off x="7821775" y="1834850"/>
            <a:ext cx="32400" cy="42942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g213fdd8bf73_0_530"/>
          <p:cNvSpPr txBox="1"/>
          <p:nvPr/>
        </p:nvSpPr>
        <p:spPr>
          <a:xfrm>
            <a:off x="7854175" y="1730900"/>
            <a:ext cx="3449700" cy="45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7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Federally Regulated</a:t>
            </a: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Treatment Group)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7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Transport/Warehousing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Info/Culture/Rec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 19.1% of Private Sector Employment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Unregulated</a:t>
            </a: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(Control Group)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Manufact Non-Durables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Wholesale Trade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Retail Trade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Finance/Insurance/R. Estate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Prof/Scient/Technical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Mngmnt/Admin/Other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Services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0" name="Google Shape;160;g213fdd8bf73_0_530"/>
          <p:cNvGraphicFramePr/>
          <p:nvPr/>
        </p:nvGraphicFramePr>
        <p:xfrm>
          <a:off x="897939" y="6270392"/>
          <a:ext cx="10455875" cy="274330"/>
        </p:xfrm>
        <a:graphic>
          <a:graphicData uri="http://schemas.openxmlformats.org/drawingml/2006/table">
            <a:tbl>
              <a:tblPr firstRow="1" bandRow="1">
                <a:noFill/>
                <a:tableStyleId>{31AB671E-32E0-47DC-BC9D-A4258EF86CC5}</a:tableStyleId>
              </a:tblPr>
              <a:tblGrid>
                <a:gridCol w="20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Background</a:t>
                      </a:r>
                      <a:endParaRPr sz="1400" u="none" strike="noStrike" cap="none"/>
                    </a:p>
                  </a:txBody>
                  <a:tcPr marL="9000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Research Question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Empirical Strategy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Findings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Conclusion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3a2e97b85_0_109"/>
          <p:cNvSpPr txBox="1">
            <a:spLocks noGrp="1"/>
          </p:cNvSpPr>
          <p:nvPr>
            <p:ph type="sldNum" idx="12"/>
          </p:nvPr>
        </p:nvSpPr>
        <p:spPr>
          <a:xfrm>
            <a:off x="8821769" y="622498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66" name="Google Shape;166;g2c3a2e97b85_0_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3254" y="306913"/>
            <a:ext cx="1640545" cy="12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c3a2e97b85_0_109"/>
          <p:cNvSpPr txBox="1"/>
          <p:nvPr/>
        </p:nvSpPr>
        <p:spPr>
          <a:xfrm>
            <a:off x="838200" y="682620"/>
            <a:ext cx="10515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990000"/>
                </a:solidFill>
              </a:rPr>
              <a:t>Empirical Strategy</a:t>
            </a:r>
            <a:endParaRPr sz="14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g2c3a2e97b85_0_109"/>
          <p:cNvCxnSpPr/>
          <p:nvPr/>
        </p:nvCxnSpPr>
        <p:spPr>
          <a:xfrm>
            <a:off x="897924" y="1206586"/>
            <a:ext cx="8710800" cy="144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9" name="Google Shape;169;g2c3a2e97b85_0_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8575" y="1716226"/>
            <a:ext cx="5702450" cy="208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c3a2e97b85_0_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7411" y="3822700"/>
            <a:ext cx="5604777" cy="2447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g2c3a2e97b85_0_109"/>
          <p:cNvCxnSpPr/>
          <p:nvPr/>
        </p:nvCxnSpPr>
        <p:spPr>
          <a:xfrm rot="10800000">
            <a:off x="7821775" y="1834850"/>
            <a:ext cx="32400" cy="42942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2" name="Google Shape;172;g2c3a2e97b85_0_109"/>
          <p:cNvSpPr txBox="1"/>
          <p:nvPr/>
        </p:nvSpPr>
        <p:spPr>
          <a:xfrm>
            <a:off x="7854175" y="2400773"/>
            <a:ext cx="3449700" cy="31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 Sector</a:t>
            </a: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 employment &lt; 40.9%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Federally Regulated</a:t>
            </a: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 employment &lt; 29.0%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Unregulated</a:t>
            </a: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 employment &lt; 43.4%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c3a2e97b85_0_109"/>
          <p:cNvSpPr txBox="1"/>
          <p:nvPr/>
        </p:nvSpPr>
        <p:spPr>
          <a:xfrm>
            <a:off x="897925" y="1324225"/>
            <a:ext cx="8710800" cy="3693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(LFS- Januar</a:t>
            </a: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y 2015 to</a:t>
            </a: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June 2023)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4" name="Google Shape;174;g2c3a2e97b85_0_109"/>
          <p:cNvGraphicFramePr/>
          <p:nvPr/>
        </p:nvGraphicFramePr>
        <p:xfrm>
          <a:off x="897939" y="6270392"/>
          <a:ext cx="10455875" cy="274330"/>
        </p:xfrm>
        <a:graphic>
          <a:graphicData uri="http://schemas.openxmlformats.org/drawingml/2006/table">
            <a:tbl>
              <a:tblPr firstRow="1" bandRow="1">
                <a:noFill/>
                <a:tableStyleId>{31AB671E-32E0-47DC-BC9D-A4258EF86CC5}</a:tableStyleId>
              </a:tblPr>
              <a:tblGrid>
                <a:gridCol w="20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Background</a:t>
                      </a:r>
                      <a:endParaRPr sz="1400" u="none" strike="noStrike" cap="none"/>
                    </a:p>
                  </a:txBody>
                  <a:tcPr marL="9000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Research Question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Empirical Strategy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Findings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Conclusion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c3a2e97b85_0_119"/>
          <p:cNvSpPr txBox="1">
            <a:spLocks noGrp="1"/>
          </p:cNvSpPr>
          <p:nvPr>
            <p:ph type="sldNum" idx="12"/>
          </p:nvPr>
        </p:nvSpPr>
        <p:spPr>
          <a:xfrm>
            <a:off x="8821769" y="622498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80" name="Google Shape;180;g2c3a2e97b85_0_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3254" y="306913"/>
            <a:ext cx="1640545" cy="12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c3a2e97b85_0_119"/>
          <p:cNvSpPr txBox="1"/>
          <p:nvPr/>
        </p:nvSpPr>
        <p:spPr>
          <a:xfrm>
            <a:off x="838200" y="682620"/>
            <a:ext cx="10515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990000"/>
                </a:solidFill>
              </a:rPr>
              <a:t>Empirical Strategy</a:t>
            </a:r>
            <a:endParaRPr sz="14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g2c3a2e97b85_0_119"/>
          <p:cNvCxnSpPr/>
          <p:nvPr/>
        </p:nvCxnSpPr>
        <p:spPr>
          <a:xfrm>
            <a:off x="897924" y="1206586"/>
            <a:ext cx="8710800" cy="144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3" name="Google Shape;183;g2c3a2e97b85_0_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7925" y="1796767"/>
            <a:ext cx="6452524" cy="215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c3a2e97b85_0_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8575" y="3785975"/>
            <a:ext cx="6452524" cy="2484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g2c3a2e97b85_0_119"/>
          <p:cNvCxnSpPr/>
          <p:nvPr/>
        </p:nvCxnSpPr>
        <p:spPr>
          <a:xfrm rot="10800000">
            <a:off x="7821775" y="1834850"/>
            <a:ext cx="32400" cy="42942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6" name="Google Shape;186;g2c3a2e97b85_0_119"/>
          <p:cNvSpPr txBox="1"/>
          <p:nvPr/>
        </p:nvSpPr>
        <p:spPr>
          <a:xfrm>
            <a:off x="7821775" y="2007961"/>
            <a:ext cx="3449700" cy="3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 Sector</a:t>
            </a: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Immigrant employment &lt; 27.3%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Federally Regulated</a:t>
            </a: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Immigrant employment &lt; 26.1%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Unregulated</a:t>
            </a: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Immigrant employment &lt; 27.5%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2c3a2e97b85_0_119"/>
          <p:cNvSpPr txBox="1"/>
          <p:nvPr/>
        </p:nvSpPr>
        <p:spPr>
          <a:xfrm>
            <a:off x="897925" y="1324225"/>
            <a:ext cx="8710800" cy="3693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(LFS- Janua</a:t>
            </a: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ry 2017 to</a:t>
            </a: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June 2023)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8" name="Google Shape;188;g2c3a2e97b85_0_119"/>
          <p:cNvGraphicFramePr/>
          <p:nvPr/>
        </p:nvGraphicFramePr>
        <p:xfrm>
          <a:off x="897939" y="6270392"/>
          <a:ext cx="10455875" cy="274330"/>
        </p:xfrm>
        <a:graphic>
          <a:graphicData uri="http://schemas.openxmlformats.org/drawingml/2006/table">
            <a:tbl>
              <a:tblPr firstRow="1" bandRow="1">
                <a:noFill/>
                <a:tableStyleId>{31AB671E-32E0-47DC-BC9D-A4258EF86CC5}</a:tableStyleId>
              </a:tblPr>
              <a:tblGrid>
                <a:gridCol w="20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Background</a:t>
                      </a:r>
                      <a:endParaRPr sz="1400" u="none" strike="noStrike" cap="none"/>
                    </a:p>
                  </a:txBody>
                  <a:tcPr marL="9000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Research Question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Empirical Strategy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Findings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Conclusion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>
            <a:spLocks noGrp="1"/>
          </p:cNvSpPr>
          <p:nvPr>
            <p:ph type="sldNum" idx="12"/>
          </p:nvPr>
        </p:nvSpPr>
        <p:spPr>
          <a:xfrm>
            <a:off x="8812537" y="62369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pSp>
        <p:nvGrpSpPr>
          <p:cNvPr id="194" name="Google Shape;194;p7"/>
          <p:cNvGrpSpPr/>
          <p:nvPr/>
        </p:nvGrpSpPr>
        <p:grpSpPr>
          <a:xfrm>
            <a:off x="2035571" y="2804250"/>
            <a:ext cx="8120856" cy="1249575"/>
            <a:chOff x="2035571" y="2804250"/>
            <a:chExt cx="8120856" cy="1249575"/>
          </a:xfrm>
        </p:grpSpPr>
        <p:sp>
          <p:nvSpPr>
            <p:cNvPr id="195" name="Google Shape;195;p7"/>
            <p:cNvSpPr txBox="1"/>
            <p:nvPr/>
          </p:nvSpPr>
          <p:spPr>
            <a:xfrm>
              <a:off x="8627806" y="3598606"/>
              <a:ext cx="1847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035571" y="2804318"/>
              <a:ext cx="3123406" cy="1249362"/>
            </a:xfrm>
            <a:prstGeom prst="homePlate">
              <a:avLst>
                <a:gd name="adj" fmla="val 50000"/>
              </a:avLst>
            </a:prstGeom>
            <a:solidFill>
              <a:srgbClr val="99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4534296" y="2804318"/>
              <a:ext cx="3123406" cy="1249362"/>
            </a:xfrm>
            <a:prstGeom prst="chevron">
              <a:avLst>
                <a:gd name="adj" fmla="val 50000"/>
              </a:avLst>
            </a:prstGeom>
            <a:solidFill>
              <a:srgbClr val="99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 txBox="1"/>
            <p:nvPr/>
          </p:nvSpPr>
          <p:spPr>
            <a:xfrm>
              <a:off x="5074000" y="2804325"/>
              <a:ext cx="2172300" cy="12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53325" rIns="26650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II. 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Effect on Immigrant Wages</a:t>
              </a: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033021" y="2804318"/>
              <a:ext cx="3123406" cy="1249362"/>
            </a:xfrm>
            <a:prstGeom prst="chevron">
              <a:avLst>
                <a:gd name="adj" fmla="val 50000"/>
              </a:avLst>
            </a:prstGeom>
            <a:solidFill>
              <a:srgbClr val="99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 txBox="1"/>
            <p:nvPr/>
          </p:nvSpPr>
          <p:spPr>
            <a:xfrm>
              <a:off x="7657700" y="2804325"/>
              <a:ext cx="2172300" cy="12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53325" rIns="26650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III. 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Effect on Regulated Sector Wages</a:t>
              </a: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 txBox="1"/>
            <p:nvPr/>
          </p:nvSpPr>
          <p:spPr>
            <a:xfrm>
              <a:off x="2035575" y="2804250"/>
              <a:ext cx="2400000" cy="12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53325" rIns="26650" bIns="53325" anchor="ctr" anchorCtr="0">
              <a:noAutofit/>
            </a:bodyPr>
            <a:lstStyle/>
            <a:p>
              <a:pPr marL="457200" marR="0" lvl="0" indent="-355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AutoNum type="romanUcPeriod"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Effect on Female Wages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2" name="Google Shape;20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3254" y="306913"/>
            <a:ext cx="1640545" cy="12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7"/>
          <p:cNvSpPr txBox="1"/>
          <p:nvPr/>
        </p:nvSpPr>
        <p:spPr>
          <a:xfrm>
            <a:off x="838200" y="682620"/>
            <a:ext cx="10515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990000"/>
                </a:solidFill>
              </a:rPr>
              <a:t>Findings</a:t>
            </a:r>
            <a:endParaRPr sz="14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" name="Google Shape;204;p7"/>
          <p:cNvCxnSpPr/>
          <p:nvPr/>
        </p:nvCxnSpPr>
        <p:spPr>
          <a:xfrm>
            <a:off x="897924" y="1206586"/>
            <a:ext cx="8710800" cy="144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05" name="Google Shape;205;p7"/>
          <p:cNvGraphicFramePr/>
          <p:nvPr/>
        </p:nvGraphicFramePr>
        <p:xfrm>
          <a:off x="897939" y="6270392"/>
          <a:ext cx="10455875" cy="274330"/>
        </p:xfrm>
        <a:graphic>
          <a:graphicData uri="http://schemas.openxmlformats.org/drawingml/2006/table">
            <a:tbl>
              <a:tblPr firstRow="1" bandRow="1">
                <a:noFill/>
                <a:tableStyleId>{31AB671E-32E0-47DC-BC9D-A4258EF86CC5}</a:tableStyleId>
              </a:tblPr>
              <a:tblGrid>
                <a:gridCol w="20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Background</a:t>
                      </a:r>
                      <a:endParaRPr sz="1400" u="none" strike="noStrike" cap="none"/>
                    </a:p>
                  </a:txBody>
                  <a:tcPr marL="9000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Research Question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Empirical Strategy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Findings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Conclusion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836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1772</Words>
  <Application>Microsoft Macintosh PowerPoint</Application>
  <PresentationFormat>Widescreen</PresentationFormat>
  <Paragraphs>277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Regan Olivia Williams</dc:creator>
  <cp:lastModifiedBy>Yeshwin Ayappa Madura Palangappa</cp:lastModifiedBy>
  <cp:revision>1</cp:revision>
  <dcterms:created xsi:type="dcterms:W3CDTF">2019-09-26T00:08:05Z</dcterms:created>
  <dcterms:modified xsi:type="dcterms:W3CDTF">2024-03-22T09:42:45Z</dcterms:modified>
</cp:coreProperties>
</file>