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9023\OneDrive\&#26700;&#38754;\&#25968;&#2545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19023\OneDrive\&#26700;&#38754;\&#25968;&#2545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19023\OneDrive\&#26700;&#38754;\&#25968;&#2545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b="0" dirty="0"/>
              <a:t>Wildfire affect</a:t>
            </a:r>
            <a:r>
              <a:rPr lang="en-US" altLang="zh-CN" b="0" baseline="0" dirty="0"/>
              <a:t> area</a:t>
            </a:r>
            <a:endParaRPr lang="en-CA" b="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8CD-4317-A07C-5961FFD5EE4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8CD-4317-A07C-5961FFD5EE4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Sheet1!$D$813:$D$814</c:f>
              <c:numCache>
                <c:formatCode>0.00%</c:formatCode>
                <c:ptCount val="2"/>
                <c:pt idx="0">
                  <c:v>0.66849999999999998</c:v>
                </c:pt>
                <c:pt idx="1">
                  <c:v>0.33150000000000002</c:v>
                </c:pt>
              </c:numCache>
            </c:numRef>
          </c:val>
          <c:extLst>
            <c:ext xmlns:c16="http://schemas.microsoft.com/office/drawing/2014/chart" uri="{C3380CC4-5D6E-409C-BE32-E72D297353CC}">
              <c16:uniqueId val="{00000004-18CD-4317-A07C-5961FFD5EE4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val>
            <c:numRef>
              <c:f>Sheet1!$B$751:$B$752</c:f>
              <c:numCache>
                <c:formatCode>"$"#,##0_);[Red]\("$"#,##0\)</c:formatCode>
                <c:ptCount val="2"/>
                <c:pt idx="0">
                  <c:v>735392.98757085018</c:v>
                </c:pt>
                <c:pt idx="1">
                  <c:v>743391.1345381526</c:v>
                </c:pt>
              </c:numCache>
            </c:numRef>
          </c:val>
          <c:extLst>
            <c:ext xmlns:c16="http://schemas.microsoft.com/office/drawing/2014/chart" uri="{C3380CC4-5D6E-409C-BE32-E72D297353CC}">
              <c16:uniqueId val="{00000000-0138-4280-B5E2-9607DD1C58B4}"/>
            </c:ext>
          </c:extLst>
        </c:ser>
        <c:dLbls>
          <c:showLegendKey val="0"/>
          <c:showVal val="0"/>
          <c:showCatName val="0"/>
          <c:showSerName val="0"/>
          <c:showPercent val="0"/>
          <c:showBubbleSize val="0"/>
        </c:dLbls>
        <c:gapWidth val="150"/>
        <c:overlap val="100"/>
        <c:axId val="1639004607"/>
        <c:axId val="1639021407"/>
      </c:barChart>
      <c:catAx>
        <c:axId val="1639004607"/>
        <c:scaling>
          <c:orientation val="minMax"/>
        </c:scaling>
        <c:delete val="1"/>
        <c:axPos val="b"/>
        <c:majorTickMark val="none"/>
        <c:minorTickMark val="none"/>
        <c:tickLblPos val="nextTo"/>
        <c:crossAx val="1639021407"/>
        <c:crosses val="autoZero"/>
        <c:auto val="1"/>
        <c:lblAlgn val="ctr"/>
        <c:lblOffset val="100"/>
        <c:noMultiLvlLbl val="0"/>
      </c:catAx>
      <c:valAx>
        <c:axId val="163902140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90046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3D89-6453-CEEC-C3A6-9B7E7CC324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29AD8F2-D73D-B495-E82D-7ADF1F5368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133F0CF-D357-FE80-A4E1-CC1D2359A0DA}"/>
              </a:ext>
            </a:extLst>
          </p:cNvPr>
          <p:cNvSpPr>
            <a:spLocks noGrp="1"/>
          </p:cNvSpPr>
          <p:nvPr>
            <p:ph type="dt" sz="half" idx="10"/>
          </p:nvPr>
        </p:nvSpPr>
        <p:spPr/>
        <p:txBody>
          <a:bodyPr/>
          <a:lstStyle/>
          <a:p>
            <a:fld id="{39757018-F3E9-43C0-9184-E38719062DB3}" type="datetimeFigureOut">
              <a:rPr lang="en-CA" smtClean="0"/>
              <a:t>2024-03-21</a:t>
            </a:fld>
            <a:endParaRPr lang="en-CA"/>
          </a:p>
        </p:txBody>
      </p:sp>
      <p:sp>
        <p:nvSpPr>
          <p:cNvPr id="5" name="Footer Placeholder 4">
            <a:extLst>
              <a:ext uri="{FF2B5EF4-FFF2-40B4-BE49-F238E27FC236}">
                <a16:creationId xmlns:a16="http://schemas.microsoft.com/office/drawing/2014/main" id="{0F1CD97F-F5C5-4914-57EB-EC62F625DD3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B6C9557-5C7E-2DF4-B93F-4CAC528DB019}"/>
              </a:ext>
            </a:extLst>
          </p:cNvPr>
          <p:cNvSpPr>
            <a:spLocks noGrp="1"/>
          </p:cNvSpPr>
          <p:nvPr>
            <p:ph type="sldNum" sz="quarter" idx="12"/>
          </p:nvPr>
        </p:nvSpPr>
        <p:spPr/>
        <p:txBody>
          <a:bodyPr/>
          <a:lstStyle/>
          <a:p>
            <a:fld id="{92BF1EB6-CB53-4319-A588-BAD8C584DABE}" type="slidenum">
              <a:rPr lang="en-CA" smtClean="0"/>
              <a:t>‹#›</a:t>
            </a:fld>
            <a:endParaRPr lang="en-CA"/>
          </a:p>
        </p:txBody>
      </p:sp>
    </p:spTree>
    <p:extLst>
      <p:ext uri="{BB962C8B-B14F-4D97-AF65-F5344CB8AC3E}">
        <p14:creationId xmlns:p14="http://schemas.microsoft.com/office/powerpoint/2010/main" val="3846543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1C59-6912-5079-7981-F2554480A04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8578E2D-F0D5-0807-F2EC-72DD4D93DB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EFE5C7B-4B77-7037-6C90-B16E5BDF6F79}"/>
              </a:ext>
            </a:extLst>
          </p:cNvPr>
          <p:cNvSpPr>
            <a:spLocks noGrp="1"/>
          </p:cNvSpPr>
          <p:nvPr>
            <p:ph type="dt" sz="half" idx="10"/>
          </p:nvPr>
        </p:nvSpPr>
        <p:spPr/>
        <p:txBody>
          <a:bodyPr/>
          <a:lstStyle/>
          <a:p>
            <a:fld id="{39757018-F3E9-43C0-9184-E38719062DB3}" type="datetimeFigureOut">
              <a:rPr lang="en-CA" smtClean="0"/>
              <a:t>2024-03-21</a:t>
            </a:fld>
            <a:endParaRPr lang="en-CA"/>
          </a:p>
        </p:txBody>
      </p:sp>
      <p:sp>
        <p:nvSpPr>
          <p:cNvPr id="5" name="Footer Placeholder 4">
            <a:extLst>
              <a:ext uri="{FF2B5EF4-FFF2-40B4-BE49-F238E27FC236}">
                <a16:creationId xmlns:a16="http://schemas.microsoft.com/office/drawing/2014/main" id="{4D77D110-9D53-21C7-CE8C-5CCB61F0E11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4EE9306-8298-FEFD-AB94-A5FF84FF10CA}"/>
              </a:ext>
            </a:extLst>
          </p:cNvPr>
          <p:cNvSpPr>
            <a:spLocks noGrp="1"/>
          </p:cNvSpPr>
          <p:nvPr>
            <p:ph type="sldNum" sz="quarter" idx="12"/>
          </p:nvPr>
        </p:nvSpPr>
        <p:spPr/>
        <p:txBody>
          <a:bodyPr/>
          <a:lstStyle/>
          <a:p>
            <a:fld id="{92BF1EB6-CB53-4319-A588-BAD8C584DABE}" type="slidenum">
              <a:rPr lang="en-CA" smtClean="0"/>
              <a:t>‹#›</a:t>
            </a:fld>
            <a:endParaRPr lang="en-CA"/>
          </a:p>
        </p:txBody>
      </p:sp>
    </p:spTree>
    <p:extLst>
      <p:ext uri="{BB962C8B-B14F-4D97-AF65-F5344CB8AC3E}">
        <p14:creationId xmlns:p14="http://schemas.microsoft.com/office/powerpoint/2010/main" val="360542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EA0D95-2399-7F70-EA1A-0FA5C2D2C2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622E17E-0FD4-607F-7F63-2DC1A973A4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351136B-61E4-1309-8B56-FFE16340492D}"/>
              </a:ext>
            </a:extLst>
          </p:cNvPr>
          <p:cNvSpPr>
            <a:spLocks noGrp="1"/>
          </p:cNvSpPr>
          <p:nvPr>
            <p:ph type="dt" sz="half" idx="10"/>
          </p:nvPr>
        </p:nvSpPr>
        <p:spPr/>
        <p:txBody>
          <a:bodyPr/>
          <a:lstStyle/>
          <a:p>
            <a:fld id="{39757018-F3E9-43C0-9184-E38719062DB3}" type="datetimeFigureOut">
              <a:rPr lang="en-CA" smtClean="0"/>
              <a:t>2024-03-21</a:t>
            </a:fld>
            <a:endParaRPr lang="en-CA"/>
          </a:p>
        </p:txBody>
      </p:sp>
      <p:sp>
        <p:nvSpPr>
          <p:cNvPr id="5" name="Footer Placeholder 4">
            <a:extLst>
              <a:ext uri="{FF2B5EF4-FFF2-40B4-BE49-F238E27FC236}">
                <a16:creationId xmlns:a16="http://schemas.microsoft.com/office/drawing/2014/main" id="{3FE97A75-8AF1-93A5-B330-254D25B15B4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CAA1EFE-38C0-54D1-A081-B2BA77AE4BE4}"/>
              </a:ext>
            </a:extLst>
          </p:cNvPr>
          <p:cNvSpPr>
            <a:spLocks noGrp="1"/>
          </p:cNvSpPr>
          <p:nvPr>
            <p:ph type="sldNum" sz="quarter" idx="12"/>
          </p:nvPr>
        </p:nvSpPr>
        <p:spPr/>
        <p:txBody>
          <a:bodyPr/>
          <a:lstStyle/>
          <a:p>
            <a:fld id="{92BF1EB6-CB53-4319-A588-BAD8C584DABE}" type="slidenum">
              <a:rPr lang="en-CA" smtClean="0"/>
              <a:t>‹#›</a:t>
            </a:fld>
            <a:endParaRPr lang="en-CA"/>
          </a:p>
        </p:txBody>
      </p:sp>
    </p:spTree>
    <p:extLst>
      <p:ext uri="{BB962C8B-B14F-4D97-AF65-F5344CB8AC3E}">
        <p14:creationId xmlns:p14="http://schemas.microsoft.com/office/powerpoint/2010/main" val="420076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4019-F9FD-9670-2D13-138446D15A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F632629-5996-D1E2-82B8-3BD2CDB301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C166C33-87B5-3B49-AFD5-CF3010F63E3C}"/>
              </a:ext>
            </a:extLst>
          </p:cNvPr>
          <p:cNvSpPr>
            <a:spLocks noGrp="1"/>
          </p:cNvSpPr>
          <p:nvPr>
            <p:ph type="dt" sz="half" idx="10"/>
          </p:nvPr>
        </p:nvSpPr>
        <p:spPr/>
        <p:txBody>
          <a:bodyPr/>
          <a:lstStyle/>
          <a:p>
            <a:fld id="{39757018-F3E9-43C0-9184-E38719062DB3}" type="datetimeFigureOut">
              <a:rPr lang="en-CA" smtClean="0"/>
              <a:t>2024-03-21</a:t>
            </a:fld>
            <a:endParaRPr lang="en-CA"/>
          </a:p>
        </p:txBody>
      </p:sp>
      <p:sp>
        <p:nvSpPr>
          <p:cNvPr id="5" name="Footer Placeholder 4">
            <a:extLst>
              <a:ext uri="{FF2B5EF4-FFF2-40B4-BE49-F238E27FC236}">
                <a16:creationId xmlns:a16="http://schemas.microsoft.com/office/drawing/2014/main" id="{4FDF9F57-BE7D-4AA5-3136-996777748A8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1F0935-18FA-E165-2CC9-1D6CADAAAA26}"/>
              </a:ext>
            </a:extLst>
          </p:cNvPr>
          <p:cNvSpPr>
            <a:spLocks noGrp="1"/>
          </p:cNvSpPr>
          <p:nvPr>
            <p:ph type="sldNum" sz="quarter" idx="12"/>
          </p:nvPr>
        </p:nvSpPr>
        <p:spPr/>
        <p:txBody>
          <a:bodyPr/>
          <a:lstStyle/>
          <a:p>
            <a:fld id="{92BF1EB6-CB53-4319-A588-BAD8C584DABE}" type="slidenum">
              <a:rPr lang="en-CA" smtClean="0"/>
              <a:t>‹#›</a:t>
            </a:fld>
            <a:endParaRPr lang="en-CA"/>
          </a:p>
        </p:txBody>
      </p:sp>
    </p:spTree>
    <p:extLst>
      <p:ext uri="{BB962C8B-B14F-4D97-AF65-F5344CB8AC3E}">
        <p14:creationId xmlns:p14="http://schemas.microsoft.com/office/powerpoint/2010/main" val="252946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376A-CAC0-3D62-DE14-C81420049F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457EC3E-7265-12E3-E304-DD762DF957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A47E85-0D4B-F6DC-4EC0-E8D184930193}"/>
              </a:ext>
            </a:extLst>
          </p:cNvPr>
          <p:cNvSpPr>
            <a:spLocks noGrp="1"/>
          </p:cNvSpPr>
          <p:nvPr>
            <p:ph type="dt" sz="half" idx="10"/>
          </p:nvPr>
        </p:nvSpPr>
        <p:spPr/>
        <p:txBody>
          <a:bodyPr/>
          <a:lstStyle/>
          <a:p>
            <a:fld id="{39757018-F3E9-43C0-9184-E38719062DB3}" type="datetimeFigureOut">
              <a:rPr lang="en-CA" smtClean="0"/>
              <a:t>2024-03-21</a:t>
            </a:fld>
            <a:endParaRPr lang="en-CA"/>
          </a:p>
        </p:txBody>
      </p:sp>
      <p:sp>
        <p:nvSpPr>
          <p:cNvPr id="5" name="Footer Placeholder 4">
            <a:extLst>
              <a:ext uri="{FF2B5EF4-FFF2-40B4-BE49-F238E27FC236}">
                <a16:creationId xmlns:a16="http://schemas.microsoft.com/office/drawing/2014/main" id="{8E9D0964-FFE1-3BE6-99FE-0326006CADF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5FF044C-BD73-3D82-9320-CF3A726EF594}"/>
              </a:ext>
            </a:extLst>
          </p:cNvPr>
          <p:cNvSpPr>
            <a:spLocks noGrp="1"/>
          </p:cNvSpPr>
          <p:nvPr>
            <p:ph type="sldNum" sz="quarter" idx="12"/>
          </p:nvPr>
        </p:nvSpPr>
        <p:spPr/>
        <p:txBody>
          <a:bodyPr/>
          <a:lstStyle/>
          <a:p>
            <a:fld id="{92BF1EB6-CB53-4319-A588-BAD8C584DABE}" type="slidenum">
              <a:rPr lang="en-CA" smtClean="0"/>
              <a:t>‹#›</a:t>
            </a:fld>
            <a:endParaRPr lang="en-CA"/>
          </a:p>
        </p:txBody>
      </p:sp>
    </p:spTree>
    <p:extLst>
      <p:ext uri="{BB962C8B-B14F-4D97-AF65-F5344CB8AC3E}">
        <p14:creationId xmlns:p14="http://schemas.microsoft.com/office/powerpoint/2010/main" val="96964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5B9D-2B42-ECBC-1294-63F9A6245B4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4A60116-5AD3-61EC-5567-CABC41B3C3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2A0FAA8-6F04-7EC8-4DCD-71D24E3495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E0D284F-89EF-F5FB-530C-F665A852A692}"/>
              </a:ext>
            </a:extLst>
          </p:cNvPr>
          <p:cNvSpPr>
            <a:spLocks noGrp="1"/>
          </p:cNvSpPr>
          <p:nvPr>
            <p:ph type="dt" sz="half" idx="10"/>
          </p:nvPr>
        </p:nvSpPr>
        <p:spPr/>
        <p:txBody>
          <a:bodyPr/>
          <a:lstStyle/>
          <a:p>
            <a:fld id="{39757018-F3E9-43C0-9184-E38719062DB3}" type="datetimeFigureOut">
              <a:rPr lang="en-CA" smtClean="0"/>
              <a:t>2024-03-21</a:t>
            </a:fld>
            <a:endParaRPr lang="en-CA"/>
          </a:p>
        </p:txBody>
      </p:sp>
      <p:sp>
        <p:nvSpPr>
          <p:cNvPr id="6" name="Footer Placeholder 5">
            <a:extLst>
              <a:ext uri="{FF2B5EF4-FFF2-40B4-BE49-F238E27FC236}">
                <a16:creationId xmlns:a16="http://schemas.microsoft.com/office/drawing/2014/main" id="{F9D0D00C-0E8E-21B9-B36C-7FFB858B961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1138467-EBFE-3B3D-0781-6793C3FEEC73}"/>
              </a:ext>
            </a:extLst>
          </p:cNvPr>
          <p:cNvSpPr>
            <a:spLocks noGrp="1"/>
          </p:cNvSpPr>
          <p:nvPr>
            <p:ph type="sldNum" sz="quarter" idx="12"/>
          </p:nvPr>
        </p:nvSpPr>
        <p:spPr/>
        <p:txBody>
          <a:bodyPr/>
          <a:lstStyle/>
          <a:p>
            <a:fld id="{92BF1EB6-CB53-4319-A588-BAD8C584DABE}" type="slidenum">
              <a:rPr lang="en-CA" smtClean="0"/>
              <a:t>‹#›</a:t>
            </a:fld>
            <a:endParaRPr lang="en-CA"/>
          </a:p>
        </p:txBody>
      </p:sp>
    </p:spTree>
    <p:extLst>
      <p:ext uri="{BB962C8B-B14F-4D97-AF65-F5344CB8AC3E}">
        <p14:creationId xmlns:p14="http://schemas.microsoft.com/office/powerpoint/2010/main" val="249661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9CA7A-48DB-23CC-1476-B83D196DFD7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612CF60-7588-B8AC-16DA-15443AB075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66000E-B7D7-2F8D-AC3C-716EEC84B8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65C5052-5798-9A45-3710-4187F1C1E6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6FB356-F005-469E-9D39-E6D1A0E542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95F47E0-E234-4B87-9539-848D9B9D79E8}"/>
              </a:ext>
            </a:extLst>
          </p:cNvPr>
          <p:cNvSpPr>
            <a:spLocks noGrp="1"/>
          </p:cNvSpPr>
          <p:nvPr>
            <p:ph type="dt" sz="half" idx="10"/>
          </p:nvPr>
        </p:nvSpPr>
        <p:spPr/>
        <p:txBody>
          <a:bodyPr/>
          <a:lstStyle/>
          <a:p>
            <a:fld id="{39757018-F3E9-43C0-9184-E38719062DB3}" type="datetimeFigureOut">
              <a:rPr lang="en-CA" smtClean="0"/>
              <a:t>2024-03-21</a:t>
            </a:fld>
            <a:endParaRPr lang="en-CA"/>
          </a:p>
        </p:txBody>
      </p:sp>
      <p:sp>
        <p:nvSpPr>
          <p:cNvPr id="8" name="Footer Placeholder 7">
            <a:extLst>
              <a:ext uri="{FF2B5EF4-FFF2-40B4-BE49-F238E27FC236}">
                <a16:creationId xmlns:a16="http://schemas.microsoft.com/office/drawing/2014/main" id="{C24B92E5-219C-84EB-8D51-12312C99742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2E53A27-5EA0-9C5D-AACD-A485122E4508}"/>
              </a:ext>
            </a:extLst>
          </p:cNvPr>
          <p:cNvSpPr>
            <a:spLocks noGrp="1"/>
          </p:cNvSpPr>
          <p:nvPr>
            <p:ph type="sldNum" sz="quarter" idx="12"/>
          </p:nvPr>
        </p:nvSpPr>
        <p:spPr/>
        <p:txBody>
          <a:bodyPr/>
          <a:lstStyle/>
          <a:p>
            <a:fld id="{92BF1EB6-CB53-4319-A588-BAD8C584DABE}" type="slidenum">
              <a:rPr lang="en-CA" smtClean="0"/>
              <a:t>‹#›</a:t>
            </a:fld>
            <a:endParaRPr lang="en-CA"/>
          </a:p>
        </p:txBody>
      </p:sp>
    </p:spTree>
    <p:extLst>
      <p:ext uri="{BB962C8B-B14F-4D97-AF65-F5344CB8AC3E}">
        <p14:creationId xmlns:p14="http://schemas.microsoft.com/office/powerpoint/2010/main" val="348468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323FB-2294-879D-91A0-FDF0E3BDB57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679B00F-35F3-E213-8CEC-D43029F7CEB5}"/>
              </a:ext>
            </a:extLst>
          </p:cNvPr>
          <p:cNvSpPr>
            <a:spLocks noGrp="1"/>
          </p:cNvSpPr>
          <p:nvPr>
            <p:ph type="dt" sz="half" idx="10"/>
          </p:nvPr>
        </p:nvSpPr>
        <p:spPr/>
        <p:txBody>
          <a:bodyPr/>
          <a:lstStyle/>
          <a:p>
            <a:fld id="{39757018-F3E9-43C0-9184-E38719062DB3}" type="datetimeFigureOut">
              <a:rPr lang="en-CA" smtClean="0"/>
              <a:t>2024-03-21</a:t>
            </a:fld>
            <a:endParaRPr lang="en-CA"/>
          </a:p>
        </p:txBody>
      </p:sp>
      <p:sp>
        <p:nvSpPr>
          <p:cNvPr id="4" name="Footer Placeholder 3">
            <a:extLst>
              <a:ext uri="{FF2B5EF4-FFF2-40B4-BE49-F238E27FC236}">
                <a16:creationId xmlns:a16="http://schemas.microsoft.com/office/drawing/2014/main" id="{EA8ABA64-3414-8B79-0898-0F38DDD0456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7A4B94C-D747-546C-73DE-1C16AED97AA2}"/>
              </a:ext>
            </a:extLst>
          </p:cNvPr>
          <p:cNvSpPr>
            <a:spLocks noGrp="1"/>
          </p:cNvSpPr>
          <p:nvPr>
            <p:ph type="sldNum" sz="quarter" idx="12"/>
          </p:nvPr>
        </p:nvSpPr>
        <p:spPr/>
        <p:txBody>
          <a:bodyPr/>
          <a:lstStyle/>
          <a:p>
            <a:fld id="{92BF1EB6-CB53-4319-A588-BAD8C584DABE}" type="slidenum">
              <a:rPr lang="en-CA" smtClean="0"/>
              <a:t>‹#›</a:t>
            </a:fld>
            <a:endParaRPr lang="en-CA"/>
          </a:p>
        </p:txBody>
      </p:sp>
    </p:spTree>
    <p:extLst>
      <p:ext uri="{BB962C8B-B14F-4D97-AF65-F5344CB8AC3E}">
        <p14:creationId xmlns:p14="http://schemas.microsoft.com/office/powerpoint/2010/main" val="20960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FA60C0-E81C-FD24-7B18-D5CBFCB0BF8A}"/>
              </a:ext>
            </a:extLst>
          </p:cNvPr>
          <p:cNvSpPr>
            <a:spLocks noGrp="1"/>
          </p:cNvSpPr>
          <p:nvPr>
            <p:ph type="dt" sz="half" idx="10"/>
          </p:nvPr>
        </p:nvSpPr>
        <p:spPr/>
        <p:txBody>
          <a:bodyPr/>
          <a:lstStyle/>
          <a:p>
            <a:fld id="{39757018-F3E9-43C0-9184-E38719062DB3}" type="datetimeFigureOut">
              <a:rPr lang="en-CA" smtClean="0"/>
              <a:t>2024-03-21</a:t>
            </a:fld>
            <a:endParaRPr lang="en-CA"/>
          </a:p>
        </p:txBody>
      </p:sp>
      <p:sp>
        <p:nvSpPr>
          <p:cNvPr id="3" name="Footer Placeholder 2">
            <a:extLst>
              <a:ext uri="{FF2B5EF4-FFF2-40B4-BE49-F238E27FC236}">
                <a16:creationId xmlns:a16="http://schemas.microsoft.com/office/drawing/2014/main" id="{D44C2276-7336-0C3E-D848-80CC1BD0392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3AC7189-B460-0BFC-B9CA-E799F9315BF0}"/>
              </a:ext>
            </a:extLst>
          </p:cNvPr>
          <p:cNvSpPr>
            <a:spLocks noGrp="1"/>
          </p:cNvSpPr>
          <p:nvPr>
            <p:ph type="sldNum" sz="quarter" idx="12"/>
          </p:nvPr>
        </p:nvSpPr>
        <p:spPr/>
        <p:txBody>
          <a:bodyPr/>
          <a:lstStyle/>
          <a:p>
            <a:fld id="{92BF1EB6-CB53-4319-A588-BAD8C584DABE}" type="slidenum">
              <a:rPr lang="en-CA" smtClean="0"/>
              <a:t>‹#›</a:t>
            </a:fld>
            <a:endParaRPr lang="en-CA"/>
          </a:p>
        </p:txBody>
      </p:sp>
    </p:spTree>
    <p:extLst>
      <p:ext uri="{BB962C8B-B14F-4D97-AF65-F5344CB8AC3E}">
        <p14:creationId xmlns:p14="http://schemas.microsoft.com/office/powerpoint/2010/main" val="204058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D691-E676-ACC2-DBB9-A7F2CEEA4C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077306E-9FC6-C6E2-C1B9-A62156CBFA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CF71EF5-0409-A316-DDB7-AA65E5ED8A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8ED7D-62F5-FB96-465A-B8F13BE06208}"/>
              </a:ext>
            </a:extLst>
          </p:cNvPr>
          <p:cNvSpPr>
            <a:spLocks noGrp="1"/>
          </p:cNvSpPr>
          <p:nvPr>
            <p:ph type="dt" sz="half" idx="10"/>
          </p:nvPr>
        </p:nvSpPr>
        <p:spPr/>
        <p:txBody>
          <a:bodyPr/>
          <a:lstStyle/>
          <a:p>
            <a:fld id="{39757018-F3E9-43C0-9184-E38719062DB3}" type="datetimeFigureOut">
              <a:rPr lang="en-CA" smtClean="0"/>
              <a:t>2024-03-21</a:t>
            </a:fld>
            <a:endParaRPr lang="en-CA"/>
          </a:p>
        </p:txBody>
      </p:sp>
      <p:sp>
        <p:nvSpPr>
          <p:cNvPr id="6" name="Footer Placeholder 5">
            <a:extLst>
              <a:ext uri="{FF2B5EF4-FFF2-40B4-BE49-F238E27FC236}">
                <a16:creationId xmlns:a16="http://schemas.microsoft.com/office/drawing/2014/main" id="{E96E61C8-41A9-C694-FE79-6064120E82F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E1757C4-A452-ABEB-CC1E-F1BD110995FC}"/>
              </a:ext>
            </a:extLst>
          </p:cNvPr>
          <p:cNvSpPr>
            <a:spLocks noGrp="1"/>
          </p:cNvSpPr>
          <p:nvPr>
            <p:ph type="sldNum" sz="quarter" idx="12"/>
          </p:nvPr>
        </p:nvSpPr>
        <p:spPr/>
        <p:txBody>
          <a:bodyPr/>
          <a:lstStyle/>
          <a:p>
            <a:fld id="{92BF1EB6-CB53-4319-A588-BAD8C584DABE}" type="slidenum">
              <a:rPr lang="en-CA" smtClean="0"/>
              <a:t>‹#›</a:t>
            </a:fld>
            <a:endParaRPr lang="en-CA"/>
          </a:p>
        </p:txBody>
      </p:sp>
    </p:spTree>
    <p:extLst>
      <p:ext uri="{BB962C8B-B14F-4D97-AF65-F5344CB8AC3E}">
        <p14:creationId xmlns:p14="http://schemas.microsoft.com/office/powerpoint/2010/main" val="202115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5D5D-4DBD-5AB4-8C00-8CBB4DAA6E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4374F54-A7E7-8F12-053B-883A39E0DD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2D76FD2-46E6-4AAB-7609-F9BB25540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0E184-5CD0-181E-5E51-0E9CF0A2F490}"/>
              </a:ext>
            </a:extLst>
          </p:cNvPr>
          <p:cNvSpPr>
            <a:spLocks noGrp="1"/>
          </p:cNvSpPr>
          <p:nvPr>
            <p:ph type="dt" sz="half" idx="10"/>
          </p:nvPr>
        </p:nvSpPr>
        <p:spPr/>
        <p:txBody>
          <a:bodyPr/>
          <a:lstStyle/>
          <a:p>
            <a:fld id="{39757018-F3E9-43C0-9184-E38719062DB3}" type="datetimeFigureOut">
              <a:rPr lang="en-CA" smtClean="0"/>
              <a:t>2024-03-21</a:t>
            </a:fld>
            <a:endParaRPr lang="en-CA"/>
          </a:p>
        </p:txBody>
      </p:sp>
      <p:sp>
        <p:nvSpPr>
          <p:cNvPr id="6" name="Footer Placeholder 5">
            <a:extLst>
              <a:ext uri="{FF2B5EF4-FFF2-40B4-BE49-F238E27FC236}">
                <a16:creationId xmlns:a16="http://schemas.microsoft.com/office/drawing/2014/main" id="{ED9FE98A-1A26-2F06-D45F-857D9C70B00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D20588E-2F2F-0B31-2E3C-82CAB7A18C83}"/>
              </a:ext>
            </a:extLst>
          </p:cNvPr>
          <p:cNvSpPr>
            <a:spLocks noGrp="1"/>
          </p:cNvSpPr>
          <p:nvPr>
            <p:ph type="sldNum" sz="quarter" idx="12"/>
          </p:nvPr>
        </p:nvSpPr>
        <p:spPr/>
        <p:txBody>
          <a:bodyPr/>
          <a:lstStyle/>
          <a:p>
            <a:fld id="{92BF1EB6-CB53-4319-A588-BAD8C584DABE}" type="slidenum">
              <a:rPr lang="en-CA" smtClean="0"/>
              <a:t>‹#›</a:t>
            </a:fld>
            <a:endParaRPr lang="en-CA"/>
          </a:p>
        </p:txBody>
      </p:sp>
    </p:spTree>
    <p:extLst>
      <p:ext uri="{BB962C8B-B14F-4D97-AF65-F5344CB8AC3E}">
        <p14:creationId xmlns:p14="http://schemas.microsoft.com/office/powerpoint/2010/main" val="1950474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9DC896-80B4-2AF3-1FD3-22328C4468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B92AD4A-5A63-E5F4-AB29-D115DC472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D1A3C50-8436-B239-2AC5-D89D3E164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757018-F3E9-43C0-9184-E38719062DB3}" type="datetimeFigureOut">
              <a:rPr lang="en-CA" smtClean="0"/>
              <a:t>2024-03-21</a:t>
            </a:fld>
            <a:endParaRPr lang="en-CA"/>
          </a:p>
        </p:txBody>
      </p:sp>
      <p:sp>
        <p:nvSpPr>
          <p:cNvPr id="5" name="Footer Placeholder 4">
            <a:extLst>
              <a:ext uri="{FF2B5EF4-FFF2-40B4-BE49-F238E27FC236}">
                <a16:creationId xmlns:a16="http://schemas.microsoft.com/office/drawing/2014/main" id="{BFED7415-C36E-49A7-80E9-8A60581355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5DADC2E6-1ED5-3ABF-AD9A-896D407FF3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BF1EB6-CB53-4319-A588-BAD8C584DABE}" type="slidenum">
              <a:rPr lang="en-CA" smtClean="0"/>
              <a:t>‹#›</a:t>
            </a:fld>
            <a:endParaRPr lang="en-CA"/>
          </a:p>
        </p:txBody>
      </p:sp>
    </p:spTree>
    <p:extLst>
      <p:ext uri="{BB962C8B-B14F-4D97-AF65-F5344CB8AC3E}">
        <p14:creationId xmlns:p14="http://schemas.microsoft.com/office/powerpoint/2010/main" val="1838303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52324/001c.34682" TargetMode="External"/><Relationship Id="rId2" Type="http://schemas.openxmlformats.org/officeDocument/2006/relationships/hyperlink" Target="https://doi.org/10.1016/j.jeem.2012.12.002" TargetMode="External"/><Relationship Id="rId1" Type="http://schemas.openxmlformats.org/officeDocument/2006/relationships/slideLayout" Target="../slideLayouts/slideLayout2.xml"/><Relationship Id="rId5" Type="http://schemas.openxmlformats.org/officeDocument/2006/relationships/hyperlink" Target="https://doi.org/10.1016/j.jeem.2022.102770" TargetMode="External"/><Relationship Id="rId4" Type="http://schemas.openxmlformats.org/officeDocument/2006/relationships/hyperlink" Target="https://doi.org/10.1016/j.socec.2019.01.0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DCA6-7BA4-590E-6755-0E137F4EBAB2}"/>
              </a:ext>
            </a:extLst>
          </p:cNvPr>
          <p:cNvSpPr>
            <a:spLocks noGrp="1"/>
          </p:cNvSpPr>
          <p:nvPr>
            <p:ph type="ctrTitle"/>
          </p:nvPr>
        </p:nvSpPr>
        <p:spPr>
          <a:xfrm>
            <a:off x="914400" y="756603"/>
            <a:ext cx="9753600" cy="2387600"/>
          </a:xfrm>
        </p:spPr>
        <p:txBody>
          <a:bodyPr>
            <a:normAutofit/>
          </a:bodyPr>
          <a:lstStyle/>
          <a:p>
            <a:r>
              <a:rPr lang="en-US" sz="3600" b="0" i="0" dirty="0">
                <a:solidFill>
                  <a:srgbClr val="2F2F2F"/>
                </a:solidFill>
                <a:effectLst/>
              </a:rPr>
              <a:t>Wildfire Impact on Halifax Housing Prices: A Hedonic Analysis</a:t>
            </a:r>
            <a:endParaRPr lang="en-CA" sz="3600" dirty="0"/>
          </a:p>
        </p:txBody>
      </p:sp>
      <p:sp>
        <p:nvSpPr>
          <p:cNvPr id="3" name="Subtitle 2">
            <a:extLst>
              <a:ext uri="{FF2B5EF4-FFF2-40B4-BE49-F238E27FC236}">
                <a16:creationId xmlns:a16="http://schemas.microsoft.com/office/drawing/2014/main" id="{E49B0DC1-8616-A603-4D5C-C9729CB39935}"/>
              </a:ext>
            </a:extLst>
          </p:cNvPr>
          <p:cNvSpPr>
            <a:spLocks noGrp="1"/>
          </p:cNvSpPr>
          <p:nvPr>
            <p:ph type="subTitle" idx="1"/>
          </p:nvPr>
        </p:nvSpPr>
        <p:spPr>
          <a:xfrm>
            <a:off x="1331976" y="3419793"/>
            <a:ext cx="9144000" cy="1655762"/>
          </a:xfrm>
        </p:spPr>
        <p:txBody>
          <a:bodyPr/>
          <a:lstStyle/>
          <a:p>
            <a:r>
              <a:rPr lang="en-US" altLang="zh-CN" sz="1800" dirty="0"/>
              <a:t>Chen Zhang</a:t>
            </a:r>
          </a:p>
          <a:p>
            <a:r>
              <a:rPr lang="en-US" altLang="zh-CN" sz="1800" dirty="0"/>
              <a:t>AAAE Student Panel March 22</a:t>
            </a:r>
            <a:r>
              <a:rPr lang="en-US" altLang="zh-CN" sz="1800" baseline="30000" dirty="0"/>
              <a:t>nd</a:t>
            </a:r>
            <a:r>
              <a:rPr lang="en-US" altLang="zh-CN" sz="1800" dirty="0"/>
              <a:t>, 2024</a:t>
            </a:r>
            <a:endParaRPr lang="en-CA" altLang="zh-CN" sz="1800" dirty="0"/>
          </a:p>
        </p:txBody>
      </p:sp>
      <p:pic>
        <p:nvPicPr>
          <p:cNvPr id="1026" name="Picture 2" descr="The Dal Brand - About - Dalhousie University">
            <a:extLst>
              <a:ext uri="{FF2B5EF4-FFF2-40B4-BE49-F238E27FC236}">
                <a16:creationId xmlns:a16="http://schemas.microsoft.com/office/drawing/2014/main" id="{5111FE80-7459-D47B-ED50-6F26D91D8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593" y="4606069"/>
            <a:ext cx="4119214" cy="116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684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BA69FA-496E-294C-2846-0A167BBF362B}"/>
              </a:ext>
            </a:extLst>
          </p:cNvPr>
          <p:cNvSpPr txBox="1"/>
          <p:nvPr/>
        </p:nvSpPr>
        <p:spPr>
          <a:xfrm>
            <a:off x="784860" y="975704"/>
            <a:ext cx="10622280" cy="584775"/>
          </a:xfrm>
          <a:prstGeom prst="rect">
            <a:avLst/>
          </a:prstGeom>
          <a:noFill/>
        </p:spPr>
        <p:txBody>
          <a:bodyPr wrap="square" rtlCol="0">
            <a:spAutoFit/>
          </a:bodyPr>
          <a:lstStyle/>
          <a:p>
            <a:r>
              <a:rPr lang="en-US" sz="3200" b="0" i="0" dirty="0">
                <a:solidFill>
                  <a:srgbClr val="0D0D0D"/>
                </a:solidFill>
                <a:effectLst/>
                <a:latin typeface="Söhne"/>
              </a:rPr>
              <a:t>Policy Recommendations Based on Wildfire Impact Analysis</a:t>
            </a:r>
            <a:endParaRPr lang="en-CA" sz="3200" dirty="0"/>
          </a:p>
        </p:txBody>
      </p:sp>
      <p:sp>
        <p:nvSpPr>
          <p:cNvPr id="8" name="TextBox 7">
            <a:extLst>
              <a:ext uri="{FF2B5EF4-FFF2-40B4-BE49-F238E27FC236}">
                <a16:creationId xmlns:a16="http://schemas.microsoft.com/office/drawing/2014/main" id="{6963FB68-0C77-0F0A-FA9D-EEB6959EA090}"/>
              </a:ext>
            </a:extLst>
          </p:cNvPr>
          <p:cNvSpPr txBox="1"/>
          <p:nvPr/>
        </p:nvSpPr>
        <p:spPr>
          <a:xfrm>
            <a:off x="1154430" y="2025691"/>
            <a:ext cx="8263890" cy="2787751"/>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US" dirty="0"/>
              <a:t>Risk Assessment and Management</a:t>
            </a:r>
          </a:p>
          <a:p>
            <a:pPr marL="285750" indent="-285750">
              <a:lnSpc>
                <a:spcPct val="200000"/>
              </a:lnSpc>
              <a:buFont typeface="Arial" panose="020B0604020202020204" pitchFamily="34" charset="0"/>
              <a:buChar char="•"/>
            </a:pPr>
            <a:r>
              <a:rPr lang="en-CA" i="0" dirty="0">
                <a:solidFill>
                  <a:srgbClr val="0D0D0D"/>
                </a:solidFill>
                <a:effectLst/>
                <a:latin typeface="Söhne"/>
              </a:rPr>
              <a:t>Building Codes and Standards</a:t>
            </a:r>
            <a:endParaRPr lang="en-US" i="0" dirty="0">
              <a:solidFill>
                <a:srgbClr val="0D0D0D"/>
              </a:solidFill>
              <a:effectLst/>
              <a:latin typeface="Söhne"/>
            </a:endParaRPr>
          </a:p>
          <a:p>
            <a:pPr marL="285750" indent="-285750">
              <a:lnSpc>
                <a:spcPct val="200000"/>
              </a:lnSpc>
              <a:buFont typeface="Arial" panose="020B0604020202020204" pitchFamily="34" charset="0"/>
              <a:buChar char="•"/>
            </a:pPr>
            <a:r>
              <a:rPr lang="en-CA" i="0" dirty="0">
                <a:solidFill>
                  <a:srgbClr val="0D0D0D"/>
                </a:solidFill>
                <a:effectLst/>
                <a:latin typeface="Söhne"/>
              </a:rPr>
              <a:t>Insurance and Financial Instruments</a:t>
            </a:r>
          </a:p>
          <a:p>
            <a:pPr marL="285750" indent="-285750">
              <a:lnSpc>
                <a:spcPct val="200000"/>
              </a:lnSpc>
              <a:buFont typeface="Arial" panose="020B0604020202020204" pitchFamily="34" charset="0"/>
              <a:buChar char="•"/>
            </a:pPr>
            <a:r>
              <a:rPr lang="en-CA" i="0" dirty="0">
                <a:solidFill>
                  <a:srgbClr val="0D0D0D"/>
                </a:solidFill>
                <a:effectLst/>
                <a:latin typeface="Söhne"/>
              </a:rPr>
              <a:t>Public Awareness and Preparedness</a:t>
            </a:r>
            <a:endParaRPr lang="en-CA" dirty="0">
              <a:solidFill>
                <a:srgbClr val="0D0D0D"/>
              </a:solidFill>
              <a:latin typeface="Söhne"/>
            </a:endParaRPr>
          </a:p>
          <a:p>
            <a:pPr marL="285750" indent="-285750">
              <a:lnSpc>
                <a:spcPct val="200000"/>
              </a:lnSpc>
              <a:buFont typeface="Arial" panose="020B0604020202020204" pitchFamily="34" charset="0"/>
              <a:buChar char="•"/>
            </a:pPr>
            <a:r>
              <a:rPr lang="en-CA" i="0" dirty="0">
                <a:solidFill>
                  <a:srgbClr val="0D0D0D"/>
                </a:solidFill>
                <a:effectLst/>
                <a:latin typeface="Söhne"/>
              </a:rPr>
              <a:t>Investment in Emergency Services</a:t>
            </a:r>
            <a:endParaRPr lang="en-US" dirty="0"/>
          </a:p>
        </p:txBody>
      </p:sp>
      <p:sp>
        <p:nvSpPr>
          <p:cNvPr id="9" name="AutoShape 4" descr="Create a simple flowchart diagram showing the policy implementation process starting with 'Risk Assessment', followed by 'Community Education', and ending with 'Building Code Revision', intended to mitigate the impact of wildfires on housing prices.">
            <a:extLst>
              <a:ext uri="{FF2B5EF4-FFF2-40B4-BE49-F238E27FC236}">
                <a16:creationId xmlns:a16="http://schemas.microsoft.com/office/drawing/2014/main" id="{B388D4E7-93B0-2FD3-F4EC-74871E7C0849}"/>
              </a:ext>
            </a:extLst>
          </p:cNvPr>
          <p:cNvSpPr>
            <a:spLocks noChangeAspect="1" noChangeArrowheads="1"/>
          </p:cNvSpPr>
          <p:nvPr/>
        </p:nvSpPr>
        <p:spPr bwMode="auto">
          <a:xfrm>
            <a:off x="5943600" y="-1018032"/>
            <a:ext cx="4599432" cy="45994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3" name="Picture 12" descr="A diagram of a house&#10;&#10;Description automatically generated">
            <a:extLst>
              <a:ext uri="{FF2B5EF4-FFF2-40B4-BE49-F238E27FC236}">
                <a16:creationId xmlns:a16="http://schemas.microsoft.com/office/drawing/2014/main" id="{C40BC302-2B96-6216-FE59-C6F656DFD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8749" y="2207746"/>
            <a:ext cx="3812379" cy="3812379"/>
          </a:xfrm>
          <a:prstGeom prst="rect">
            <a:avLst/>
          </a:prstGeom>
        </p:spPr>
      </p:pic>
    </p:spTree>
    <p:extLst>
      <p:ext uri="{BB962C8B-B14F-4D97-AF65-F5344CB8AC3E}">
        <p14:creationId xmlns:p14="http://schemas.microsoft.com/office/powerpoint/2010/main" val="891817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5A8D-414C-63FA-244B-BA42ECAF42C5}"/>
              </a:ext>
            </a:extLst>
          </p:cNvPr>
          <p:cNvSpPr>
            <a:spLocks noGrp="1"/>
          </p:cNvSpPr>
          <p:nvPr>
            <p:ph type="title"/>
          </p:nvPr>
        </p:nvSpPr>
        <p:spPr>
          <a:xfrm>
            <a:off x="3963186" y="607770"/>
            <a:ext cx="10515600" cy="1325563"/>
          </a:xfrm>
        </p:spPr>
        <p:txBody>
          <a:bodyPr/>
          <a:lstStyle/>
          <a:p>
            <a:r>
              <a:rPr lang="en-CA" dirty="0"/>
              <a:t>Questions?</a:t>
            </a:r>
          </a:p>
        </p:txBody>
      </p:sp>
      <p:pic>
        <p:nvPicPr>
          <p:cNvPr id="10242" name="Picture 2" descr="Wildfire Lesson Plans — Extension and Outreach — Department of ...">
            <a:extLst>
              <a:ext uri="{FF2B5EF4-FFF2-40B4-BE49-F238E27FC236}">
                <a16:creationId xmlns:a16="http://schemas.microsoft.com/office/drawing/2014/main" id="{E91AF558-EB21-60C9-AC36-A7C6B106F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632" y="2187857"/>
            <a:ext cx="5280565" cy="396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60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22E1-123A-4C0A-8E83-1FD7B0B0BBDD}"/>
              </a:ext>
            </a:extLst>
          </p:cNvPr>
          <p:cNvSpPr>
            <a:spLocks noGrp="1"/>
          </p:cNvSpPr>
          <p:nvPr>
            <p:ph type="title"/>
          </p:nvPr>
        </p:nvSpPr>
        <p:spPr>
          <a:xfrm>
            <a:off x="682752" y="226521"/>
            <a:ext cx="10515600" cy="1325563"/>
          </a:xfrm>
        </p:spPr>
        <p:txBody>
          <a:bodyPr>
            <a:normAutofit/>
          </a:bodyPr>
          <a:lstStyle/>
          <a:p>
            <a:pPr algn="ctr"/>
            <a:r>
              <a:rPr lang="en-CA" sz="3600" dirty="0"/>
              <a:t>References</a:t>
            </a:r>
          </a:p>
        </p:txBody>
      </p:sp>
      <p:sp>
        <p:nvSpPr>
          <p:cNvPr id="5" name="TextBox 4">
            <a:extLst>
              <a:ext uri="{FF2B5EF4-FFF2-40B4-BE49-F238E27FC236}">
                <a16:creationId xmlns:a16="http://schemas.microsoft.com/office/drawing/2014/main" id="{2504A40B-EF90-BFAD-1A0F-ADDDE66F0D4B}"/>
              </a:ext>
            </a:extLst>
          </p:cNvPr>
          <p:cNvSpPr txBox="1"/>
          <p:nvPr/>
        </p:nvSpPr>
        <p:spPr>
          <a:xfrm>
            <a:off x="339852" y="1444752"/>
            <a:ext cx="11512296" cy="3481466"/>
          </a:xfrm>
          <a:prstGeom prst="rect">
            <a:avLst/>
          </a:prstGeom>
          <a:noFill/>
        </p:spPr>
        <p:txBody>
          <a:bodyPr wrap="square">
            <a:spAutoFit/>
          </a:bodyPr>
          <a:lstStyle/>
          <a:p>
            <a:pPr marL="457200" indent="-457200" algn="just">
              <a:lnSpc>
                <a:spcPct val="200000"/>
              </a:lnSpc>
            </a:pPr>
            <a:r>
              <a:rPr lang="en-US" sz="1400" kern="100" dirty="0">
                <a:solidFill>
                  <a:srgbClr val="3A3A3A"/>
                </a:solidFill>
                <a:effectLst/>
                <a:latin typeface="+mj-lt"/>
                <a:ea typeface="DengXian" panose="02010600030101010101" pitchFamily="2" charset="-122"/>
                <a:cs typeface="Times New Roman" panose="02020603050405020304" pitchFamily="18" charset="0"/>
              </a:rPr>
              <a:t>Bin, </a:t>
            </a:r>
            <a:r>
              <a:rPr lang="en-US" sz="1400" kern="100" dirty="0" err="1">
                <a:solidFill>
                  <a:srgbClr val="3A3A3A"/>
                </a:solidFill>
                <a:effectLst/>
                <a:latin typeface="+mj-lt"/>
                <a:ea typeface="DengXian" panose="02010600030101010101" pitchFamily="2" charset="-122"/>
                <a:cs typeface="Times New Roman" panose="02020603050405020304" pitchFamily="18" charset="0"/>
              </a:rPr>
              <a:t>Okmyung</a:t>
            </a:r>
            <a:r>
              <a:rPr lang="en-US" sz="1400" kern="100" dirty="0">
                <a:solidFill>
                  <a:srgbClr val="3A3A3A"/>
                </a:solidFill>
                <a:effectLst/>
                <a:latin typeface="+mj-lt"/>
                <a:ea typeface="DengXian" panose="02010600030101010101" pitchFamily="2" charset="-122"/>
                <a:cs typeface="Times New Roman" panose="02020603050405020304" pitchFamily="18" charset="0"/>
              </a:rPr>
              <a:t>, and Craig E. Landry. 2013. “Changes in Implicit Flood Risk Premiums: Empirical Evidence from the Housing Market.” Journal of Environmental Economics and Management 65 (3): 361–76. </a:t>
            </a:r>
            <a:r>
              <a:rPr lang="en-US" sz="1400" u="sng" kern="100" dirty="0">
                <a:solidFill>
                  <a:srgbClr val="000000"/>
                </a:solidFill>
                <a:effectLst/>
                <a:latin typeface="+mj-lt"/>
                <a:ea typeface="DengXian" panose="02010600030101010101" pitchFamily="2" charset="-122"/>
                <a:cs typeface="Times New Roman" panose="02020603050405020304" pitchFamily="18" charset="0"/>
                <a:hlinkClick r:id="rId2"/>
              </a:rPr>
              <a:t>https://doi.org/10.1016/j.jeem.2012.12.002</a:t>
            </a:r>
            <a:r>
              <a:rPr lang="en-US" sz="1400" kern="100" dirty="0">
                <a:solidFill>
                  <a:srgbClr val="3A3A3A"/>
                </a:solidFill>
                <a:effectLst/>
                <a:latin typeface="+mj-lt"/>
                <a:ea typeface="DengXian" panose="02010600030101010101" pitchFamily="2" charset="-122"/>
                <a:cs typeface="Times New Roman" panose="02020603050405020304" pitchFamily="18" charset="0"/>
              </a:rPr>
              <a:t>.</a:t>
            </a:r>
            <a:r>
              <a:rPr lang="en-US" sz="1400" kern="100" dirty="0">
                <a:solidFill>
                  <a:srgbClr val="212121"/>
                </a:solidFill>
                <a:effectLst/>
                <a:latin typeface="+mj-lt"/>
                <a:ea typeface="DengXian" panose="02010600030101010101" pitchFamily="2" charset="-122"/>
                <a:cs typeface="Times New Roman" panose="02020603050405020304" pitchFamily="18" charset="0"/>
              </a:rPr>
              <a:t> </a:t>
            </a:r>
            <a:endParaRPr lang="en-CA" sz="1400" kern="100" dirty="0">
              <a:effectLst/>
              <a:latin typeface="+mj-lt"/>
              <a:ea typeface="DengXian" panose="02010600030101010101" pitchFamily="2" charset="-122"/>
              <a:cs typeface="Times New Roman" panose="02020603050405020304" pitchFamily="18" charset="0"/>
            </a:endParaRPr>
          </a:p>
          <a:p>
            <a:pPr marL="457200" indent="-457200" algn="just">
              <a:lnSpc>
                <a:spcPct val="200000"/>
              </a:lnSpc>
            </a:pPr>
            <a:r>
              <a:rPr lang="en-US" sz="1400" kern="100" dirty="0">
                <a:solidFill>
                  <a:srgbClr val="212121"/>
                </a:solidFill>
                <a:effectLst/>
                <a:latin typeface="+mj-lt"/>
                <a:ea typeface="DengXian" panose="02010600030101010101" pitchFamily="2" charset="-122"/>
                <a:cs typeface="Times New Roman" panose="02020603050405020304" pitchFamily="18" charset="0"/>
              </a:rPr>
              <a:t>Cho, W., Whitacre, B. E., &amp; Rhoades, C. A. (2022). The Effects of Tornadoes on Housing Prices in Moore, Oklahoma. The Review of Regional Studies, 52(1). </a:t>
            </a:r>
            <a:r>
              <a:rPr lang="en-US" sz="1400" u="sng" kern="100" dirty="0">
                <a:solidFill>
                  <a:srgbClr val="000000"/>
                </a:solidFill>
                <a:effectLst/>
                <a:latin typeface="+mj-lt"/>
                <a:ea typeface="DengXian" panose="02010600030101010101" pitchFamily="2" charset="-122"/>
                <a:cs typeface="Times New Roman" panose="02020603050405020304" pitchFamily="18" charset="0"/>
                <a:hlinkClick r:id="rId3"/>
              </a:rPr>
              <a:t>https://doi.org/10.52324/001c.34682</a:t>
            </a:r>
            <a:r>
              <a:rPr lang="en-US" sz="1400" kern="100" dirty="0">
                <a:solidFill>
                  <a:srgbClr val="212121"/>
                </a:solidFill>
                <a:effectLst/>
                <a:latin typeface="+mj-lt"/>
                <a:ea typeface="DengXian" panose="02010600030101010101" pitchFamily="2" charset="-122"/>
                <a:cs typeface="Times New Roman" panose="02020603050405020304" pitchFamily="18" charset="0"/>
              </a:rPr>
              <a:t>.</a:t>
            </a:r>
            <a:endParaRPr lang="en-CA" sz="1400" kern="100" dirty="0">
              <a:effectLst/>
              <a:latin typeface="+mj-lt"/>
              <a:ea typeface="DengXian" panose="02010600030101010101" pitchFamily="2" charset="-122"/>
              <a:cs typeface="Times New Roman" panose="02020603050405020304" pitchFamily="18" charset="0"/>
            </a:endParaRPr>
          </a:p>
          <a:p>
            <a:pPr marL="457200" indent="-457200">
              <a:lnSpc>
                <a:spcPct val="200000"/>
              </a:lnSpc>
            </a:pPr>
            <a:r>
              <a:rPr lang="en-CA" sz="1400" dirty="0" err="1">
                <a:effectLst/>
                <a:latin typeface="+mj-lt"/>
                <a:ea typeface="Times New Roman" panose="02020603050405020304" pitchFamily="18" charset="0"/>
              </a:rPr>
              <a:t>Fekrazad</a:t>
            </a:r>
            <a:r>
              <a:rPr lang="en-CA" sz="1400" dirty="0">
                <a:effectLst/>
                <a:latin typeface="+mj-lt"/>
                <a:ea typeface="Times New Roman" panose="02020603050405020304" pitchFamily="18" charset="0"/>
              </a:rPr>
              <a:t>, Amir. 2019. “Earthquake-Risk Salience and Housing Prices: Evidence from California.” Journal of Behavioral and Experimental Economics, February. </a:t>
            </a:r>
            <a:r>
              <a:rPr lang="en-CA" sz="1400" u="sng" dirty="0">
                <a:solidFill>
                  <a:srgbClr val="000000"/>
                </a:solidFill>
                <a:effectLst/>
                <a:latin typeface="+mj-lt"/>
                <a:ea typeface="Times New Roman" panose="02020603050405020304" pitchFamily="18" charset="0"/>
                <a:hlinkClick r:id="rId4"/>
              </a:rPr>
              <a:t>https://doi.org/10.1016/j.socec.2019.01.001</a:t>
            </a:r>
            <a:r>
              <a:rPr lang="en-CA" sz="1400" dirty="0">
                <a:effectLst/>
                <a:latin typeface="+mj-lt"/>
                <a:ea typeface="Times New Roman" panose="02020603050405020304" pitchFamily="18" charset="0"/>
              </a:rPr>
              <a:t>.</a:t>
            </a:r>
          </a:p>
          <a:p>
            <a:pPr marL="457200" indent="-457200" algn="just">
              <a:lnSpc>
                <a:spcPct val="200000"/>
              </a:lnSpc>
            </a:pPr>
            <a:r>
              <a:rPr lang="en-US" sz="1400" kern="100" dirty="0" err="1">
                <a:effectLst/>
                <a:latin typeface="+mj-lt"/>
                <a:ea typeface="DengXian" panose="02010600030101010101" pitchFamily="2" charset="-122"/>
                <a:cs typeface="Times New Roman" panose="02020603050405020304" pitchFamily="18" charset="0"/>
              </a:rPr>
              <a:t>Zivin</a:t>
            </a:r>
            <a:r>
              <a:rPr lang="en-US" sz="1400" kern="100" dirty="0">
                <a:effectLst/>
                <a:latin typeface="+mj-lt"/>
                <a:ea typeface="DengXian" panose="02010600030101010101" pitchFamily="2" charset="-122"/>
                <a:cs typeface="Times New Roman" panose="02020603050405020304" pitchFamily="18" charset="0"/>
              </a:rPr>
              <a:t>, Joshua Graff, </a:t>
            </a:r>
            <a:r>
              <a:rPr lang="en-US" sz="1400" kern="100" dirty="0" err="1">
                <a:effectLst/>
                <a:latin typeface="+mj-lt"/>
                <a:ea typeface="DengXian" panose="02010600030101010101" pitchFamily="2" charset="-122"/>
                <a:cs typeface="Times New Roman" panose="02020603050405020304" pitchFamily="18" charset="0"/>
              </a:rPr>
              <a:t>Yanjun</a:t>
            </a:r>
            <a:r>
              <a:rPr lang="en-US" sz="1400" kern="100" dirty="0">
                <a:effectLst/>
                <a:latin typeface="+mj-lt"/>
                <a:ea typeface="DengXian" panose="02010600030101010101" pitchFamily="2" charset="-122"/>
                <a:cs typeface="Times New Roman" panose="02020603050405020304" pitchFamily="18" charset="0"/>
              </a:rPr>
              <a:t> Liao, and Yann </a:t>
            </a:r>
            <a:r>
              <a:rPr lang="en-US" sz="1400" kern="100" dirty="0" err="1">
                <a:effectLst/>
                <a:latin typeface="+mj-lt"/>
                <a:ea typeface="DengXian" panose="02010600030101010101" pitchFamily="2" charset="-122"/>
                <a:cs typeface="Times New Roman" panose="02020603050405020304" pitchFamily="18" charset="0"/>
              </a:rPr>
              <a:t>Panassié</a:t>
            </a:r>
            <a:r>
              <a:rPr lang="en-US" sz="1400" kern="100" dirty="0">
                <a:effectLst/>
                <a:latin typeface="+mj-lt"/>
                <a:ea typeface="DengXian" panose="02010600030101010101" pitchFamily="2" charset="-122"/>
                <a:cs typeface="Times New Roman" panose="02020603050405020304" pitchFamily="18" charset="0"/>
              </a:rPr>
              <a:t>. 2023. “How Hurricanes Sweep up Housing Markets: Evidence from Florida.” Journal of Environmental Economics and Management 118 (March): 102770. </a:t>
            </a:r>
            <a:r>
              <a:rPr lang="en-US" sz="1400" u="sng" kern="100" dirty="0">
                <a:solidFill>
                  <a:srgbClr val="000000"/>
                </a:solidFill>
                <a:effectLst/>
                <a:latin typeface="+mj-lt"/>
                <a:ea typeface="DengXian" panose="02010600030101010101" pitchFamily="2" charset="-122"/>
                <a:cs typeface="Times New Roman" panose="02020603050405020304" pitchFamily="18" charset="0"/>
                <a:hlinkClick r:id="rId5"/>
              </a:rPr>
              <a:t>https://doi.org/10.1016/j.jeem.2022.102770</a:t>
            </a:r>
            <a:r>
              <a:rPr lang="en-US" sz="1400" kern="100" dirty="0">
                <a:effectLst/>
                <a:latin typeface="+mj-lt"/>
                <a:ea typeface="DengXian" panose="02010600030101010101" pitchFamily="2" charset="-122"/>
                <a:cs typeface="Times New Roman" panose="02020603050405020304" pitchFamily="18" charset="0"/>
              </a:rPr>
              <a:t>.</a:t>
            </a:r>
            <a:endParaRPr lang="en-CA" sz="1400" kern="100" dirty="0">
              <a:effectLst/>
              <a:latin typeface="+mj-lt"/>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2145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An aerial shot shows smoke from several points on land rising into the air.">
            <a:extLst>
              <a:ext uri="{FF2B5EF4-FFF2-40B4-BE49-F238E27FC236}">
                <a16:creationId xmlns:a16="http://schemas.microsoft.com/office/drawing/2014/main" id="{D5F976EC-93B4-0A8B-8F7B-507D6A547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798513"/>
            <a:ext cx="5961063" cy="4143375"/>
          </a:xfrm>
          <a:prstGeom prst="rect">
            <a:avLst/>
          </a:prstGeom>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5FAD6AC-B27A-C4BE-0A47-D9021DD2110A}"/>
              </a:ext>
            </a:extLst>
          </p:cNvPr>
          <p:cNvSpPr txBox="1"/>
          <p:nvPr/>
        </p:nvSpPr>
        <p:spPr>
          <a:xfrm>
            <a:off x="642938" y="4113212"/>
            <a:ext cx="5961063" cy="828675"/>
          </a:xfrm>
          <a:prstGeom prst="rect">
            <a:avLst/>
          </a:prstGeom>
          <a:solidFill>
            <a:srgbClr val="000000">
              <a:alpha val="50000"/>
            </a:srgbClr>
          </a:solidFill>
          <a:ln>
            <a:noFill/>
          </a:ln>
        </p:spPr>
        <p:txBody>
          <a:bodyPr wrap="square" anchor="ctr">
            <a:noAutofit/>
          </a:bodyPr>
          <a:lstStyle/>
          <a:p>
            <a:pPr algn="ctr">
              <a:spcAft>
                <a:spcPts val="600"/>
              </a:spcAft>
            </a:pPr>
            <a:r>
              <a:rPr lang="en-CA" sz="1300" b="0" i="0" dirty="0">
                <a:solidFill>
                  <a:srgbClr val="FFFFFF"/>
                </a:solidFill>
                <a:effectLst/>
              </a:rPr>
              <a:t>(CBC News</a:t>
            </a:r>
            <a:r>
              <a:rPr lang="en-CA" sz="1300" dirty="0">
                <a:solidFill>
                  <a:srgbClr val="FFFFFF"/>
                </a:solidFill>
              </a:rPr>
              <a:t>)</a:t>
            </a:r>
          </a:p>
        </p:txBody>
      </p:sp>
      <p:pic>
        <p:nvPicPr>
          <p:cNvPr id="4" name="Picture 2" descr="The disaster that reshaped a city | Canadian Geographic">
            <a:extLst>
              <a:ext uri="{FF2B5EF4-FFF2-40B4-BE49-F238E27FC236}">
                <a16:creationId xmlns:a16="http://schemas.microsoft.com/office/drawing/2014/main" id="{43532BC1-9603-2843-D9B6-45051E71A7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8613" y="798513"/>
            <a:ext cx="4868863" cy="4143375"/>
          </a:xfrm>
          <a:prstGeom prst="rect">
            <a:avLst/>
          </a:prstGeom>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80B1B19-340A-3AF6-0450-63961DD03894}"/>
              </a:ext>
            </a:extLst>
          </p:cNvPr>
          <p:cNvSpPr txBox="1"/>
          <p:nvPr/>
        </p:nvSpPr>
        <p:spPr>
          <a:xfrm>
            <a:off x="6678613" y="4113213"/>
            <a:ext cx="4868863" cy="828675"/>
          </a:xfrm>
          <a:prstGeom prst="rect">
            <a:avLst/>
          </a:prstGeom>
          <a:solidFill>
            <a:srgbClr val="000000">
              <a:alpha val="50000"/>
            </a:srgbClr>
          </a:solidFill>
          <a:ln>
            <a:noFill/>
          </a:ln>
        </p:spPr>
        <p:txBody>
          <a:bodyPr wrap="square" rtlCol="0" anchor="ctr">
            <a:noAutofit/>
          </a:bodyPr>
          <a:lstStyle/>
          <a:p>
            <a:pPr algn="ctr">
              <a:spcAft>
                <a:spcPts val="600"/>
              </a:spcAft>
            </a:pPr>
            <a:r>
              <a:rPr lang="en-CA" sz="1300" dirty="0">
                <a:solidFill>
                  <a:srgbClr val="FFFFFF"/>
                </a:solidFill>
              </a:rPr>
              <a:t>(canadiangeographic.ca)</a:t>
            </a:r>
          </a:p>
        </p:txBody>
      </p:sp>
      <p:sp>
        <p:nvSpPr>
          <p:cNvPr id="2" name="Title 1">
            <a:extLst>
              <a:ext uri="{FF2B5EF4-FFF2-40B4-BE49-F238E27FC236}">
                <a16:creationId xmlns:a16="http://schemas.microsoft.com/office/drawing/2014/main" id="{D481F26A-C4E5-03DF-9603-3729F1E57669}"/>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2800" b="0" i="0" kern="1200" dirty="0">
                <a:solidFill>
                  <a:schemeClr val="tx1"/>
                </a:solidFill>
                <a:effectLst/>
                <a:ea typeface="+mj-ea"/>
                <a:cs typeface="+mj-cs"/>
              </a:rPr>
              <a:t>Halifax wildfire in May 2023</a:t>
            </a:r>
            <a:endParaRPr lang="en-US" sz="2800" kern="1200" dirty="0">
              <a:solidFill>
                <a:schemeClr val="tx1"/>
              </a:solidFill>
              <a:ea typeface="+mj-ea"/>
              <a:cs typeface="+mj-cs"/>
            </a:endParaRPr>
          </a:p>
        </p:txBody>
      </p:sp>
    </p:spTree>
    <p:extLst>
      <p:ext uri="{BB962C8B-B14F-4D97-AF65-F5344CB8AC3E}">
        <p14:creationId xmlns:p14="http://schemas.microsoft.com/office/powerpoint/2010/main" val="223192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nada's military and US firefighters to aid Nova Scotia's wildfire ...">
            <a:extLst>
              <a:ext uri="{FF2B5EF4-FFF2-40B4-BE49-F238E27FC236}">
                <a16:creationId xmlns:a16="http://schemas.microsoft.com/office/drawing/2014/main" id="{9F258A54-A08D-F67A-D851-C6E9F6E47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5622"/>
            <a:ext cx="5209821" cy="29348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99D3EC-B056-DF69-C66F-1BBF266210DF}"/>
              </a:ext>
            </a:extLst>
          </p:cNvPr>
          <p:cNvSpPr txBox="1"/>
          <p:nvPr/>
        </p:nvSpPr>
        <p:spPr>
          <a:xfrm>
            <a:off x="1426464" y="5569669"/>
            <a:ext cx="13651992" cy="523220"/>
          </a:xfrm>
          <a:prstGeom prst="rect">
            <a:avLst/>
          </a:prstGeom>
          <a:noFill/>
        </p:spPr>
        <p:txBody>
          <a:bodyPr wrap="square">
            <a:spAutoFit/>
          </a:bodyPr>
          <a:lstStyle/>
          <a:p>
            <a:r>
              <a:rPr lang="en-US" sz="2800" b="0" i="0" dirty="0">
                <a:solidFill>
                  <a:srgbClr val="0D0D0D"/>
                </a:solidFill>
                <a:effectLst/>
                <a:latin typeface="Söhne"/>
              </a:rPr>
              <a:t>How do wildfires affect housing prices in Halifax, Nova Scotia?</a:t>
            </a:r>
            <a:endParaRPr lang="en-CA" sz="2800" dirty="0"/>
          </a:p>
        </p:txBody>
      </p:sp>
      <p:sp>
        <p:nvSpPr>
          <p:cNvPr id="6" name="TextBox 5">
            <a:extLst>
              <a:ext uri="{FF2B5EF4-FFF2-40B4-BE49-F238E27FC236}">
                <a16:creationId xmlns:a16="http://schemas.microsoft.com/office/drawing/2014/main" id="{A0E68AE1-9E63-0B3A-847A-9A07980C710C}"/>
              </a:ext>
            </a:extLst>
          </p:cNvPr>
          <p:cNvSpPr txBox="1"/>
          <p:nvPr/>
        </p:nvSpPr>
        <p:spPr>
          <a:xfrm>
            <a:off x="0" y="4124183"/>
            <a:ext cx="3535052" cy="369332"/>
          </a:xfrm>
          <a:prstGeom prst="rect">
            <a:avLst/>
          </a:prstGeom>
          <a:noFill/>
        </p:spPr>
        <p:txBody>
          <a:bodyPr wrap="square" rtlCol="0">
            <a:spAutoFit/>
          </a:bodyPr>
          <a:lstStyle/>
          <a:p>
            <a:r>
              <a:rPr lang="en-CA" dirty="0"/>
              <a:t>(todayonline.com)</a:t>
            </a:r>
          </a:p>
        </p:txBody>
      </p:sp>
      <p:sp>
        <p:nvSpPr>
          <p:cNvPr id="7" name="TextBox 6">
            <a:extLst>
              <a:ext uri="{FF2B5EF4-FFF2-40B4-BE49-F238E27FC236}">
                <a16:creationId xmlns:a16="http://schemas.microsoft.com/office/drawing/2014/main" id="{001C12E6-942A-61D5-2338-432FDEB8DDB9}"/>
              </a:ext>
            </a:extLst>
          </p:cNvPr>
          <p:cNvSpPr txBox="1"/>
          <p:nvPr/>
        </p:nvSpPr>
        <p:spPr>
          <a:xfrm>
            <a:off x="6438507" y="1085622"/>
            <a:ext cx="4798244" cy="278704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CA" i="0" dirty="0">
                <a:solidFill>
                  <a:srgbClr val="0D0D0D"/>
                </a:solidFill>
                <a:effectLst/>
                <a:latin typeface="Söhne"/>
              </a:rPr>
              <a:t>Damage and Destruction</a:t>
            </a:r>
          </a:p>
          <a:p>
            <a:pPr marL="285750" indent="-285750">
              <a:lnSpc>
                <a:spcPct val="200000"/>
              </a:lnSpc>
              <a:buFont typeface="Arial" panose="020B0604020202020204" pitchFamily="34" charset="0"/>
              <a:buChar char="•"/>
            </a:pPr>
            <a:r>
              <a:rPr lang="en-CA" i="0" dirty="0">
                <a:solidFill>
                  <a:srgbClr val="0D0D0D"/>
                </a:solidFill>
                <a:effectLst/>
                <a:latin typeface="Söhne"/>
              </a:rPr>
              <a:t>Increased Risk Perception</a:t>
            </a:r>
            <a:endParaRPr lang="en-CA" dirty="0">
              <a:solidFill>
                <a:srgbClr val="0D0D0D"/>
              </a:solidFill>
              <a:latin typeface="Söhne"/>
            </a:endParaRPr>
          </a:p>
          <a:p>
            <a:pPr marL="285750" indent="-285750">
              <a:lnSpc>
                <a:spcPct val="200000"/>
              </a:lnSpc>
              <a:buFont typeface="Arial" panose="020B0604020202020204" pitchFamily="34" charset="0"/>
              <a:buChar char="•"/>
            </a:pPr>
            <a:r>
              <a:rPr lang="en-CA" i="0" dirty="0">
                <a:solidFill>
                  <a:srgbClr val="0D0D0D"/>
                </a:solidFill>
                <a:effectLst/>
                <a:latin typeface="Söhne"/>
              </a:rPr>
              <a:t>Higher Insurance Costs</a:t>
            </a:r>
          </a:p>
          <a:p>
            <a:pPr marL="285750" indent="-285750">
              <a:lnSpc>
                <a:spcPct val="200000"/>
              </a:lnSpc>
              <a:buFont typeface="Arial" panose="020B0604020202020204" pitchFamily="34" charset="0"/>
              <a:buChar char="•"/>
            </a:pPr>
            <a:r>
              <a:rPr lang="en-CA" i="0" dirty="0">
                <a:solidFill>
                  <a:srgbClr val="0D0D0D"/>
                </a:solidFill>
                <a:effectLst/>
                <a:latin typeface="Söhne"/>
              </a:rPr>
              <a:t>Infrastructure and Service Disruption</a:t>
            </a:r>
            <a:endParaRPr lang="en-CA" dirty="0">
              <a:solidFill>
                <a:srgbClr val="0D0D0D"/>
              </a:solidFill>
              <a:latin typeface="Söhne"/>
            </a:endParaRPr>
          </a:p>
          <a:p>
            <a:pPr marL="285750" indent="-285750">
              <a:lnSpc>
                <a:spcPct val="200000"/>
              </a:lnSpc>
              <a:buFont typeface="Arial" panose="020B0604020202020204" pitchFamily="34" charset="0"/>
              <a:buChar char="•"/>
            </a:pPr>
            <a:r>
              <a:rPr lang="en-CA" i="0" dirty="0">
                <a:solidFill>
                  <a:srgbClr val="0D0D0D"/>
                </a:solidFill>
                <a:effectLst/>
                <a:latin typeface="Söhne"/>
              </a:rPr>
              <a:t>Community and Demographic Changes</a:t>
            </a:r>
            <a:endParaRPr lang="en-CA" dirty="0"/>
          </a:p>
        </p:txBody>
      </p:sp>
    </p:spTree>
    <p:extLst>
      <p:ext uri="{BB962C8B-B14F-4D97-AF65-F5344CB8AC3E}">
        <p14:creationId xmlns:p14="http://schemas.microsoft.com/office/powerpoint/2010/main" val="242959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9D2CEE-BF8E-E8C3-9241-C38B7FB720DA}"/>
              </a:ext>
            </a:extLst>
          </p:cNvPr>
          <p:cNvSpPr txBox="1"/>
          <p:nvPr/>
        </p:nvSpPr>
        <p:spPr>
          <a:xfrm>
            <a:off x="0" y="2973673"/>
            <a:ext cx="7827264" cy="223375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1800" dirty="0"/>
              <a:t>Hurricane in Florida (</a:t>
            </a:r>
            <a:r>
              <a:rPr lang="en-US" sz="1800" dirty="0" err="1"/>
              <a:t>Zivin</a:t>
            </a:r>
            <a:r>
              <a:rPr lang="en-US" sz="1800" dirty="0"/>
              <a:t> et</a:t>
            </a:r>
            <a:r>
              <a:rPr lang="en-US" dirty="0"/>
              <a:t> </a:t>
            </a:r>
            <a:r>
              <a:rPr lang="en-US" sz="1800" dirty="0"/>
              <a:t>al., 2023)</a:t>
            </a:r>
          </a:p>
          <a:p>
            <a:pPr marL="285750" indent="-285750">
              <a:lnSpc>
                <a:spcPct val="200000"/>
              </a:lnSpc>
              <a:buFont typeface="Arial" panose="020B0604020202020204" pitchFamily="34" charset="0"/>
              <a:buChar char="•"/>
            </a:pPr>
            <a:r>
              <a:rPr lang="en-US" sz="1800" dirty="0"/>
              <a:t>Flood hazards in North Carolina (Bin and Landry 2013)</a:t>
            </a:r>
          </a:p>
          <a:p>
            <a:pPr marL="285750" indent="-285750">
              <a:lnSpc>
                <a:spcPct val="200000"/>
              </a:lnSpc>
              <a:buFont typeface="Arial" panose="020B0604020202020204" pitchFamily="34" charset="0"/>
              <a:buChar char="•"/>
            </a:pPr>
            <a:r>
              <a:rPr lang="en-US" sz="1800" dirty="0">
                <a:effectLst/>
                <a:latin typeface="Calibri" panose="020F0502020204030204" pitchFamily="34" charset="0"/>
                <a:ea typeface="DengXian" panose="02010600030101010101" pitchFamily="2" charset="-122"/>
                <a:cs typeface="Times New Roman" panose="02020603050405020304" pitchFamily="18" charset="0"/>
              </a:rPr>
              <a:t>Earthquake</a:t>
            </a:r>
            <a:r>
              <a:rPr lang="en-US" dirty="0">
                <a:effectLst/>
                <a:latin typeface="Calibri" panose="020F0502020204030204" pitchFamily="34" charset="0"/>
                <a:ea typeface="DengXian" panose="02010600030101010101" pitchFamily="2" charset="-122"/>
                <a:cs typeface="Times New Roman" panose="02020603050405020304" pitchFamily="18" charset="0"/>
              </a:rPr>
              <a:t> in </a:t>
            </a:r>
            <a:r>
              <a:rPr lang="en-US" sz="1800" dirty="0">
                <a:effectLst/>
                <a:latin typeface="Calibri" panose="020F0502020204030204" pitchFamily="34" charset="0"/>
                <a:ea typeface="DengXian" panose="02010600030101010101" pitchFamily="2" charset="-122"/>
                <a:cs typeface="Times New Roman" panose="02020603050405020304" pitchFamily="18" charset="0"/>
              </a:rPr>
              <a:t>California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Fekrazad</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Amir, 2019)</a:t>
            </a:r>
            <a:endParaRPr lang="en-US" dirty="0">
              <a:effectLst/>
              <a:latin typeface="Calibri" panose="020F0502020204030204" pitchFamily="34" charset="0"/>
              <a:ea typeface="DengXian" panose="02010600030101010101" pitchFamily="2" charset="-122"/>
              <a:cs typeface="Times New Roman" panose="02020603050405020304" pitchFamily="18" charset="0"/>
            </a:endParaRPr>
          </a:p>
          <a:p>
            <a:pPr marL="285750" indent="-285750">
              <a:lnSpc>
                <a:spcPct val="200000"/>
              </a:lnSpc>
              <a:buFont typeface="Arial" panose="020B0604020202020204" pitchFamily="34" charset="0"/>
              <a:buChar char="•"/>
            </a:pPr>
            <a:r>
              <a:rPr lang="en-CA" dirty="0"/>
              <a:t>Tornadoes in Oklahoma </a:t>
            </a:r>
            <a:r>
              <a:rPr lang="en-US" sz="1800" dirty="0"/>
              <a:t>(Cho et al., 2022)</a:t>
            </a:r>
          </a:p>
        </p:txBody>
      </p:sp>
      <p:sp>
        <p:nvSpPr>
          <p:cNvPr id="5" name="TextBox 4">
            <a:extLst>
              <a:ext uri="{FF2B5EF4-FFF2-40B4-BE49-F238E27FC236}">
                <a16:creationId xmlns:a16="http://schemas.microsoft.com/office/drawing/2014/main" id="{87BA609F-CB6F-5AAC-DC67-57A49C9E649C}"/>
              </a:ext>
            </a:extLst>
          </p:cNvPr>
          <p:cNvSpPr txBox="1"/>
          <p:nvPr/>
        </p:nvSpPr>
        <p:spPr>
          <a:xfrm>
            <a:off x="1775460" y="905256"/>
            <a:ext cx="9208008" cy="584775"/>
          </a:xfrm>
          <a:prstGeom prst="rect">
            <a:avLst/>
          </a:prstGeom>
          <a:noFill/>
        </p:spPr>
        <p:txBody>
          <a:bodyPr wrap="square" rtlCol="0">
            <a:spAutoFit/>
          </a:bodyPr>
          <a:lstStyle/>
          <a:p>
            <a:r>
              <a:rPr lang="en-US" sz="3200" b="0" i="0" dirty="0">
                <a:solidFill>
                  <a:srgbClr val="0D0D0D"/>
                </a:solidFill>
                <a:effectLst/>
                <a:latin typeface="Söhne"/>
              </a:rPr>
              <a:t>How do nature disasters affect housing prices?</a:t>
            </a:r>
            <a:endParaRPr lang="en-CA" sz="3200" dirty="0"/>
          </a:p>
        </p:txBody>
      </p:sp>
      <p:pic>
        <p:nvPicPr>
          <p:cNvPr id="4098" name="Picture 2" descr="Hurricane Michael aims for &quot;catastrophic&quot; strike in Florida">
            <a:extLst>
              <a:ext uri="{FF2B5EF4-FFF2-40B4-BE49-F238E27FC236}">
                <a16:creationId xmlns:a16="http://schemas.microsoft.com/office/drawing/2014/main" id="{70D04545-865B-0D92-1DF8-EB356A2FF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774" y="2489557"/>
            <a:ext cx="3154524" cy="187888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orth Carolina Natural Disasters 2018 - Images All Disaster Msimages.Org">
            <a:extLst>
              <a:ext uri="{FF2B5EF4-FFF2-40B4-BE49-F238E27FC236}">
                <a16:creationId xmlns:a16="http://schemas.microsoft.com/office/drawing/2014/main" id="{1C2E748B-8D33-5C9B-46D8-C16AC1534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774" y="4624648"/>
            <a:ext cx="3154524" cy="189957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alifornia 7.1 Earthquake Friday Night: Viral Videos Show Damage, Chaos ...">
            <a:extLst>
              <a:ext uri="{FF2B5EF4-FFF2-40B4-BE49-F238E27FC236}">
                <a16:creationId xmlns:a16="http://schemas.microsoft.com/office/drawing/2014/main" id="{5B148B12-462D-8C68-0B13-FFE224E02E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7476" y="4645342"/>
            <a:ext cx="3154524" cy="187888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ornadoes hit Plains, killing two in Oklahoma | The Spokesman-Review">
            <a:extLst>
              <a:ext uri="{FF2B5EF4-FFF2-40B4-BE49-F238E27FC236}">
                <a16:creationId xmlns:a16="http://schemas.microsoft.com/office/drawing/2014/main" id="{76D82FC8-9BF3-41CD-21C7-FD67E6BA92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7476" y="2489557"/>
            <a:ext cx="3154524" cy="18788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E548AB8-5843-5B20-F405-219473996BFA}"/>
              </a:ext>
            </a:extLst>
          </p:cNvPr>
          <p:cNvSpPr txBox="1"/>
          <p:nvPr/>
        </p:nvSpPr>
        <p:spPr>
          <a:xfrm>
            <a:off x="8942832" y="4337565"/>
            <a:ext cx="3575304" cy="276999"/>
          </a:xfrm>
          <a:prstGeom prst="rect">
            <a:avLst/>
          </a:prstGeom>
          <a:noFill/>
        </p:spPr>
        <p:txBody>
          <a:bodyPr wrap="square" rtlCol="0">
            <a:spAutoFit/>
          </a:bodyPr>
          <a:lstStyle/>
          <a:p>
            <a:r>
              <a:rPr lang="en-CA" sz="1200" dirty="0"/>
              <a:t>(The Spokesman-Review)</a:t>
            </a:r>
          </a:p>
        </p:txBody>
      </p:sp>
      <p:sp>
        <p:nvSpPr>
          <p:cNvPr id="10" name="TextBox 9">
            <a:extLst>
              <a:ext uri="{FF2B5EF4-FFF2-40B4-BE49-F238E27FC236}">
                <a16:creationId xmlns:a16="http://schemas.microsoft.com/office/drawing/2014/main" id="{AD721CCC-5644-F131-D07B-8ECD69504A21}"/>
              </a:ext>
            </a:extLst>
          </p:cNvPr>
          <p:cNvSpPr txBox="1"/>
          <p:nvPr/>
        </p:nvSpPr>
        <p:spPr>
          <a:xfrm>
            <a:off x="8942832" y="6508151"/>
            <a:ext cx="6277356" cy="276999"/>
          </a:xfrm>
          <a:prstGeom prst="rect">
            <a:avLst/>
          </a:prstGeom>
          <a:noFill/>
        </p:spPr>
        <p:txBody>
          <a:bodyPr wrap="square">
            <a:spAutoFit/>
          </a:bodyPr>
          <a:lstStyle/>
          <a:p>
            <a:r>
              <a:rPr lang="en-CA" sz="1200" dirty="0"/>
              <a:t>(Newsweek)</a:t>
            </a:r>
          </a:p>
        </p:txBody>
      </p:sp>
      <p:sp>
        <p:nvSpPr>
          <p:cNvPr id="14" name="TextBox 13">
            <a:extLst>
              <a:ext uri="{FF2B5EF4-FFF2-40B4-BE49-F238E27FC236}">
                <a16:creationId xmlns:a16="http://schemas.microsoft.com/office/drawing/2014/main" id="{DC4F3CB8-A18A-419D-D707-09A1D04CF6EA}"/>
              </a:ext>
            </a:extLst>
          </p:cNvPr>
          <p:cNvSpPr txBox="1"/>
          <p:nvPr/>
        </p:nvSpPr>
        <p:spPr>
          <a:xfrm>
            <a:off x="5643240" y="6503435"/>
            <a:ext cx="2076254" cy="276999"/>
          </a:xfrm>
          <a:prstGeom prst="rect">
            <a:avLst/>
          </a:prstGeom>
          <a:noFill/>
        </p:spPr>
        <p:txBody>
          <a:bodyPr wrap="square">
            <a:spAutoFit/>
          </a:bodyPr>
          <a:lstStyle/>
          <a:p>
            <a:r>
              <a:rPr lang="en-CA" sz="1200" dirty="0"/>
              <a:t>(msimages.org)</a:t>
            </a:r>
          </a:p>
        </p:txBody>
      </p:sp>
      <p:sp>
        <p:nvSpPr>
          <p:cNvPr id="18" name="TextBox 17">
            <a:extLst>
              <a:ext uri="{FF2B5EF4-FFF2-40B4-BE49-F238E27FC236}">
                <a16:creationId xmlns:a16="http://schemas.microsoft.com/office/drawing/2014/main" id="{CE85E6CC-C06A-C539-C444-4AED0700F750}"/>
              </a:ext>
            </a:extLst>
          </p:cNvPr>
          <p:cNvSpPr txBox="1"/>
          <p:nvPr/>
        </p:nvSpPr>
        <p:spPr>
          <a:xfrm>
            <a:off x="5643240" y="4332260"/>
            <a:ext cx="7630998" cy="276999"/>
          </a:xfrm>
          <a:prstGeom prst="rect">
            <a:avLst/>
          </a:prstGeom>
          <a:noFill/>
        </p:spPr>
        <p:txBody>
          <a:bodyPr wrap="square">
            <a:spAutoFit/>
          </a:bodyPr>
          <a:lstStyle/>
          <a:p>
            <a:r>
              <a:rPr lang="en-CA" sz="1200" dirty="0"/>
              <a:t>(abcnews.go.com)</a:t>
            </a:r>
          </a:p>
        </p:txBody>
      </p:sp>
    </p:spTree>
    <p:extLst>
      <p:ext uri="{BB962C8B-B14F-4D97-AF65-F5344CB8AC3E}">
        <p14:creationId xmlns:p14="http://schemas.microsoft.com/office/powerpoint/2010/main" val="385573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49F35-ED20-47A1-DD56-10A66DD4A315}"/>
              </a:ext>
            </a:extLst>
          </p:cNvPr>
          <p:cNvSpPr>
            <a:spLocks noGrp="1"/>
          </p:cNvSpPr>
          <p:nvPr>
            <p:ph type="title"/>
          </p:nvPr>
        </p:nvSpPr>
        <p:spPr>
          <a:xfrm>
            <a:off x="1388364" y="1163988"/>
            <a:ext cx="9598152" cy="1325563"/>
          </a:xfrm>
        </p:spPr>
        <p:txBody>
          <a:bodyPr>
            <a:normAutofit/>
          </a:bodyPr>
          <a:lstStyle/>
          <a:p>
            <a:r>
              <a:rPr lang="en-US" altLang="zh-CN" sz="3200" kern="1200" dirty="0">
                <a:ea typeface="+mj-ea"/>
                <a:cs typeface="+mj-cs"/>
              </a:rPr>
              <a:t>Methodology: The  Hedonic price model and D-</a:t>
            </a:r>
            <a:r>
              <a:rPr lang="en-US" altLang="zh-CN" sz="3200" kern="1200" dirty="0" err="1">
                <a:ea typeface="+mj-ea"/>
                <a:cs typeface="+mj-cs"/>
              </a:rPr>
              <a:t>i</a:t>
            </a:r>
            <a:r>
              <a:rPr lang="en-US" altLang="zh-CN" sz="3200" kern="1200" dirty="0">
                <a:ea typeface="+mj-ea"/>
                <a:cs typeface="+mj-cs"/>
              </a:rPr>
              <a:t>-D</a:t>
            </a:r>
            <a:br>
              <a:rPr lang="en-US" altLang="zh-CN" sz="4400" b="1" kern="1200" dirty="0">
                <a:solidFill>
                  <a:schemeClr val="tx2"/>
                </a:solidFill>
                <a:ea typeface="+mj-ea"/>
                <a:cs typeface="+mj-cs"/>
              </a:rPr>
            </a:br>
            <a:endParaRPr lang="en-CA"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513F0C-1302-A8CC-7571-E7E367C50349}"/>
                  </a:ext>
                </a:extLst>
              </p:cNvPr>
              <p:cNvSpPr>
                <a:spLocks noGrp="1"/>
              </p:cNvSpPr>
              <p:nvPr>
                <p:ph idx="1"/>
              </p:nvPr>
            </p:nvSpPr>
            <p:spPr>
              <a:xfrm>
                <a:off x="582168" y="3104198"/>
                <a:ext cx="10515600" cy="698119"/>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CA" sz="1800" i="1" kern="100" smtClean="0">
                          <a:effectLst/>
                          <a:latin typeface="Cambria Math" panose="02040503050406030204" pitchFamily="18" charset="0"/>
                          <a:ea typeface="DengXian" panose="02010600030101010101" pitchFamily="2" charset="-122"/>
                          <a:cs typeface="Times New Roman" panose="02020603050405020304" pitchFamily="18" charset="0"/>
                        </a:rPr>
                        <m:t>𝑙𝑛</m:t>
                      </m:r>
                      <m:sSub>
                        <m:sSubPr>
                          <m:ctrlPr>
                            <a:rPr lang="en-CA" sz="18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𝑃</m:t>
                          </m:r>
                        </m:e>
                        <m: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𝑖𝑡𝑗</m:t>
                          </m:r>
                        </m:sub>
                      </m:s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 = </m:t>
                      </m:r>
                      <m:sSub>
                        <m:sSubPr>
                          <m:ctrlPr>
                            <a:rPr lang="en-CA" sz="18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𝛽</m:t>
                          </m:r>
                        </m:e>
                        <m: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0</m:t>
                          </m:r>
                        </m:sub>
                      </m:s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 + </m:t>
                      </m:r>
                      <m:nary>
                        <m:naryPr>
                          <m:chr m:val="∑"/>
                          <m:limLoc m:val="undOvr"/>
                          <m:ctrlPr>
                            <a:rPr lang="en-CA" sz="1800" i="1" kern="100">
                              <a:effectLst/>
                              <a:latin typeface="Cambria Math" panose="02040503050406030204" pitchFamily="18" charset="0"/>
                              <a:ea typeface="DengXian" panose="02010600030101010101" pitchFamily="2" charset="-122"/>
                              <a:cs typeface="Times New Roman" panose="02020603050405020304" pitchFamily="18" charset="0"/>
                            </a:rPr>
                          </m:ctrlPr>
                        </m:naryPr>
                        <m: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𝑖</m:t>
                          </m:r>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=1</m:t>
                          </m:r>
                        </m:sub>
                        <m:sup>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𝑘</m:t>
                          </m:r>
                        </m:sup>
                        <m:e>
                          <m:sSub>
                            <m:sSubPr>
                              <m:ctrlPr>
                                <a:rPr lang="en-CA" sz="18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𝛽</m:t>
                              </m:r>
                            </m:e>
                            <m: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𝑗</m:t>
                              </m:r>
                            </m:sub>
                          </m:sSub>
                          <m:sSub>
                            <m:sSubPr>
                              <m:ctrlPr>
                                <a:rPr lang="en-CA" sz="18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𝑥</m:t>
                              </m:r>
                            </m:e>
                            <m: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𝑖𝑡𝑗</m:t>
                              </m:r>
                            </m:sub>
                          </m:sSub>
                        </m:e>
                      </m:nary>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 + </m:t>
                      </m:r>
                      <m:sSub>
                        <m:sSubPr>
                          <m:ctrlPr>
                            <a:rPr lang="en-CA" sz="18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𝛽</m:t>
                          </m:r>
                        </m:e>
                        <m: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1</m:t>
                          </m:r>
                        </m:sub>
                      </m:sSub>
                      <m:sSub>
                        <m:sSubPr>
                          <m:ctrlPr>
                            <a:rPr lang="en-CA" sz="18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𝑑</m:t>
                          </m:r>
                        </m:e>
                        <m: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1</m:t>
                          </m:r>
                        </m:sub>
                      </m:s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 + </m:t>
                      </m:r>
                      <m:sSub>
                        <m:sSubPr>
                          <m:ctrlPr>
                            <a:rPr lang="en-CA" sz="18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𝛽</m:t>
                          </m:r>
                        </m:e>
                        <m: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2</m:t>
                          </m:r>
                        </m:sub>
                      </m:sSub>
                      <m:sSub>
                        <m:sSubPr>
                          <m:ctrlPr>
                            <a:rPr lang="en-CA" sz="18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𝑑</m:t>
                          </m:r>
                        </m:e>
                        <m: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2</m:t>
                          </m:r>
                        </m:sub>
                      </m:s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 + </m:t>
                      </m:r>
                      <m:sSub>
                        <m:sSubPr>
                          <m:ctrlPr>
                            <a:rPr lang="en-CA" sz="18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𝛽</m:t>
                          </m:r>
                        </m:e>
                        <m: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3</m:t>
                          </m:r>
                        </m:sub>
                      </m:s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m:t>
                      </m:r>
                      <m:sSub>
                        <m:sSubPr>
                          <m:ctrlPr>
                            <a:rPr lang="en-CA" sz="18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𝑑</m:t>
                          </m:r>
                        </m:e>
                        <m: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1</m:t>
                          </m:r>
                        </m:sub>
                      </m:s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 </m:t>
                      </m:r>
                      <m:sSub>
                        <m:sSubPr>
                          <m:ctrlPr>
                            <a:rPr lang="en-CA" sz="18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𝑑</m:t>
                          </m:r>
                        </m:e>
                        <m: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2</m:t>
                          </m:r>
                        </m:sub>
                      </m:s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 ) + </m:t>
                      </m:r>
                      <m:sSub>
                        <m:sSubPr>
                          <m:ctrlPr>
                            <a:rPr lang="en-CA" sz="1800" i="1" kern="100">
                              <a:effectLst/>
                              <a:latin typeface="Cambria Math" panose="02040503050406030204" pitchFamily="18" charset="0"/>
                              <a:ea typeface="DengXian" panose="02010600030101010101" pitchFamily="2" charset="-122"/>
                              <a:cs typeface="Times New Roman" panose="02020603050405020304" pitchFamily="18" charset="0"/>
                            </a:rPr>
                          </m:ctrlPr>
                        </m:sSubPr>
                        <m:e>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𝜀</m:t>
                          </m:r>
                        </m:e>
                        <m:sub>
                          <m:r>
                            <a:rPr lang="en-CA" sz="1800" i="1" kern="100">
                              <a:effectLst/>
                              <a:latin typeface="Cambria Math" panose="02040503050406030204" pitchFamily="18" charset="0"/>
                              <a:ea typeface="DengXian" panose="02010600030101010101" pitchFamily="2" charset="-122"/>
                              <a:cs typeface="Times New Roman" panose="02020603050405020304" pitchFamily="18" charset="0"/>
                            </a:rPr>
                            <m:t>𝑖𝑡𝑗</m:t>
                          </m:r>
                        </m:sub>
                      </m:sSub>
                    </m:oMath>
                  </m:oMathPara>
                </a14:m>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CA" dirty="0"/>
              </a:p>
            </p:txBody>
          </p:sp>
        </mc:Choice>
        <mc:Fallback xmlns="">
          <p:sp>
            <p:nvSpPr>
              <p:cNvPr id="3" name="Content Placeholder 2">
                <a:extLst>
                  <a:ext uri="{FF2B5EF4-FFF2-40B4-BE49-F238E27FC236}">
                    <a16:creationId xmlns:a16="http://schemas.microsoft.com/office/drawing/2014/main" id="{D9513F0C-1302-A8CC-7571-E7E367C50349}"/>
                  </a:ext>
                </a:extLst>
              </p:cNvPr>
              <p:cNvSpPr>
                <a:spLocks noGrp="1" noRot="1" noChangeAspect="1" noMove="1" noResize="1" noEditPoints="1" noAdjustHandles="1" noChangeArrowheads="1" noChangeShapeType="1" noTextEdit="1"/>
              </p:cNvSpPr>
              <p:nvPr>
                <p:ph idx="1"/>
              </p:nvPr>
            </p:nvSpPr>
            <p:spPr>
              <a:xfrm>
                <a:off x="582168" y="3104198"/>
                <a:ext cx="10515600" cy="698119"/>
              </a:xfrm>
              <a:blipFill>
                <a:blip r:embed="rId2"/>
                <a:stretch>
                  <a:fillRect/>
                </a:stretch>
              </a:blipFill>
            </p:spPr>
            <p:txBody>
              <a:bodyPr/>
              <a:lstStyle/>
              <a:p>
                <a:r>
                  <a:rPr lang="en-CA">
                    <a:noFill/>
                  </a:rPr>
                  <a:t> </a:t>
                </a:r>
              </a:p>
            </p:txBody>
          </p:sp>
        </mc:Fallback>
      </mc:AlternateContent>
      <p:pic>
        <p:nvPicPr>
          <p:cNvPr id="5122" name="Picture 2" descr="Clipart - red arrows set">
            <a:extLst>
              <a:ext uri="{FF2B5EF4-FFF2-40B4-BE49-F238E27FC236}">
                <a16:creationId xmlns:a16="http://schemas.microsoft.com/office/drawing/2014/main" id="{1D6EA388-54BF-ECDC-E494-7B8550FC1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765434" y="3788094"/>
            <a:ext cx="350290" cy="4603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743E50-45B9-99F0-E174-2F8C8DCFCB30}"/>
              </a:ext>
            </a:extLst>
          </p:cNvPr>
          <p:cNvSpPr txBox="1"/>
          <p:nvPr/>
        </p:nvSpPr>
        <p:spPr>
          <a:xfrm>
            <a:off x="4029456" y="4316936"/>
            <a:ext cx="2724912" cy="338554"/>
          </a:xfrm>
          <a:prstGeom prst="rect">
            <a:avLst/>
          </a:prstGeom>
          <a:noFill/>
        </p:spPr>
        <p:txBody>
          <a:bodyPr wrap="square" rtlCol="0">
            <a:spAutoFit/>
          </a:bodyPr>
          <a:lstStyle/>
          <a:p>
            <a:r>
              <a:rPr lang="en-CA" sz="1600" dirty="0"/>
              <a:t>Housing attributes</a:t>
            </a:r>
          </a:p>
        </p:txBody>
      </p:sp>
      <p:pic>
        <p:nvPicPr>
          <p:cNvPr id="5" name="Picture 2" descr="Clipart - red arrows set">
            <a:extLst>
              <a:ext uri="{FF2B5EF4-FFF2-40B4-BE49-F238E27FC236}">
                <a16:creationId xmlns:a16="http://schemas.microsoft.com/office/drawing/2014/main" id="{862238CB-8141-C7C4-8FE5-D5F0B6EC1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5489678" y="2839777"/>
            <a:ext cx="350290" cy="4603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31A8FEB-E2EE-01E9-DDD5-5D671F0C1FD4}"/>
              </a:ext>
            </a:extLst>
          </p:cNvPr>
          <p:cNvSpPr txBox="1"/>
          <p:nvPr/>
        </p:nvSpPr>
        <p:spPr>
          <a:xfrm>
            <a:off x="5048898" y="2429334"/>
            <a:ext cx="2724912" cy="338554"/>
          </a:xfrm>
          <a:prstGeom prst="rect">
            <a:avLst/>
          </a:prstGeom>
          <a:noFill/>
        </p:spPr>
        <p:txBody>
          <a:bodyPr wrap="square" rtlCol="0">
            <a:spAutoFit/>
          </a:bodyPr>
          <a:lstStyle/>
          <a:p>
            <a:r>
              <a:rPr lang="en-CA" sz="1600" dirty="0"/>
              <a:t>Time effects</a:t>
            </a:r>
          </a:p>
        </p:txBody>
      </p:sp>
      <p:pic>
        <p:nvPicPr>
          <p:cNvPr id="7" name="Picture 2" descr="Clipart - red arrows set">
            <a:extLst>
              <a:ext uri="{FF2B5EF4-FFF2-40B4-BE49-F238E27FC236}">
                <a16:creationId xmlns:a16="http://schemas.microsoft.com/office/drawing/2014/main" id="{E8F76F0E-6207-C480-650B-BBC734FE5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21303" flipH="1">
            <a:off x="6468955" y="3743216"/>
            <a:ext cx="350290" cy="4603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64C6331-79FE-372A-FC8E-166A4F386FFB}"/>
              </a:ext>
            </a:extLst>
          </p:cNvPr>
          <p:cNvSpPr txBox="1"/>
          <p:nvPr/>
        </p:nvSpPr>
        <p:spPr>
          <a:xfrm>
            <a:off x="6096000" y="4316936"/>
            <a:ext cx="2724912" cy="338554"/>
          </a:xfrm>
          <a:prstGeom prst="rect">
            <a:avLst/>
          </a:prstGeom>
          <a:noFill/>
        </p:spPr>
        <p:txBody>
          <a:bodyPr wrap="square" rtlCol="0">
            <a:spAutoFit/>
          </a:bodyPr>
          <a:lstStyle/>
          <a:p>
            <a:r>
              <a:rPr lang="en-CA" sz="1600" dirty="0"/>
              <a:t>Wildfire effects</a:t>
            </a:r>
          </a:p>
        </p:txBody>
      </p:sp>
      <p:pic>
        <p:nvPicPr>
          <p:cNvPr id="9" name="Picture 2" descr="Clipart - red arrows set">
            <a:extLst>
              <a:ext uri="{FF2B5EF4-FFF2-40B4-BE49-F238E27FC236}">
                <a16:creationId xmlns:a16="http://schemas.microsoft.com/office/drawing/2014/main" id="{A9342A03-DD10-5B0C-2AD0-124730080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3238074" y="2799195"/>
            <a:ext cx="350290" cy="4603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0058CAA-1073-0B8D-6189-391A4A717C71}"/>
              </a:ext>
            </a:extLst>
          </p:cNvPr>
          <p:cNvSpPr txBox="1"/>
          <p:nvPr/>
        </p:nvSpPr>
        <p:spPr>
          <a:xfrm>
            <a:off x="2764766" y="2392173"/>
            <a:ext cx="2724912" cy="338554"/>
          </a:xfrm>
          <a:prstGeom prst="rect">
            <a:avLst/>
          </a:prstGeom>
          <a:noFill/>
        </p:spPr>
        <p:txBody>
          <a:bodyPr wrap="square" rtlCol="0">
            <a:spAutoFit/>
          </a:bodyPr>
          <a:lstStyle/>
          <a:p>
            <a:r>
              <a:rPr lang="en-CA" sz="1600" dirty="0"/>
              <a:t>Housing Price</a:t>
            </a:r>
          </a:p>
        </p:txBody>
      </p:sp>
      <p:pic>
        <p:nvPicPr>
          <p:cNvPr id="11" name="Picture 2" descr="Clipart - red arrows set">
            <a:extLst>
              <a:ext uri="{FF2B5EF4-FFF2-40B4-BE49-F238E27FC236}">
                <a16:creationId xmlns:a16="http://schemas.microsoft.com/office/drawing/2014/main" id="{2A38F995-BCE5-DF96-50E7-8AD98C4F2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7205702" y="2844727"/>
            <a:ext cx="350290" cy="46037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CAA7172-31BC-A194-FCF6-D4FD38122B2C}"/>
              </a:ext>
            </a:extLst>
          </p:cNvPr>
          <p:cNvSpPr txBox="1"/>
          <p:nvPr/>
        </p:nvSpPr>
        <p:spPr>
          <a:xfrm>
            <a:off x="6702322" y="2429334"/>
            <a:ext cx="2724912" cy="338554"/>
          </a:xfrm>
          <a:prstGeom prst="rect">
            <a:avLst/>
          </a:prstGeom>
          <a:noFill/>
        </p:spPr>
        <p:txBody>
          <a:bodyPr wrap="square" rtlCol="0">
            <a:spAutoFit/>
          </a:bodyPr>
          <a:lstStyle/>
          <a:p>
            <a:r>
              <a:rPr lang="en-CA" sz="1600" dirty="0"/>
              <a:t>Joint effects</a:t>
            </a:r>
          </a:p>
        </p:txBody>
      </p:sp>
      <p:sp>
        <p:nvSpPr>
          <p:cNvPr id="13" name="TextBox 12">
            <a:extLst>
              <a:ext uri="{FF2B5EF4-FFF2-40B4-BE49-F238E27FC236}">
                <a16:creationId xmlns:a16="http://schemas.microsoft.com/office/drawing/2014/main" id="{5762527F-77CA-FD0B-2D27-03F4D969D591}"/>
              </a:ext>
            </a:extLst>
          </p:cNvPr>
          <p:cNvSpPr txBox="1"/>
          <p:nvPr/>
        </p:nvSpPr>
        <p:spPr>
          <a:xfrm>
            <a:off x="51816" y="5355942"/>
            <a:ext cx="10716653" cy="307777"/>
          </a:xfrm>
          <a:prstGeom prst="rect">
            <a:avLst/>
          </a:prstGeom>
          <a:noFill/>
        </p:spPr>
        <p:txBody>
          <a:bodyPr wrap="square" rtlCol="0">
            <a:spAutoFit/>
          </a:bodyPr>
          <a:lstStyle/>
          <a:p>
            <a:r>
              <a:rPr lang="en-US" sz="1400" dirty="0"/>
              <a:t>(Acreage, Age of the house, # of bedrooms, # of bathrooms, Total square feet, Garage existence, Basement existence, Good quality)</a:t>
            </a:r>
            <a:endParaRPr lang="en-CA" sz="1400" dirty="0"/>
          </a:p>
        </p:txBody>
      </p:sp>
      <p:pic>
        <p:nvPicPr>
          <p:cNvPr id="14" name="Picture 2" descr="Clipart - red arrows set">
            <a:extLst>
              <a:ext uri="{FF2B5EF4-FFF2-40B4-BE49-F238E27FC236}">
                <a16:creationId xmlns:a16="http://schemas.microsoft.com/office/drawing/2014/main" id="{522768D5-56D4-CDE6-D38A-41922E4D2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765434" y="4693233"/>
            <a:ext cx="350290" cy="46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630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C125234-6626-3AC6-A3CD-E880D3A4AA5F}"/>
              </a:ext>
            </a:extLst>
          </p:cNvPr>
          <p:cNvGraphicFramePr>
            <a:graphicFrameLocks/>
          </p:cNvGraphicFramePr>
          <p:nvPr>
            <p:extLst>
              <p:ext uri="{D42A27DB-BD31-4B8C-83A1-F6EECF244321}">
                <p14:modId xmlns:p14="http://schemas.microsoft.com/office/powerpoint/2010/main" val="2895133779"/>
              </p:ext>
            </p:extLst>
          </p:nvPr>
        </p:nvGraphicFramePr>
        <p:xfrm>
          <a:off x="-373380" y="3620464"/>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Clipart - red arrows set">
            <a:extLst>
              <a:ext uri="{FF2B5EF4-FFF2-40B4-BE49-F238E27FC236}">
                <a16:creationId xmlns:a16="http://schemas.microsoft.com/office/drawing/2014/main" id="{57CABF39-8E24-50FB-D3A0-01B2F64A6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210888" flipH="1">
            <a:off x="3138967" y="4943336"/>
            <a:ext cx="350290" cy="4603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14BF3D2-0401-D5E6-75D8-A4FD4C84E679}"/>
              </a:ext>
            </a:extLst>
          </p:cNvPr>
          <p:cNvSpPr txBox="1"/>
          <p:nvPr/>
        </p:nvSpPr>
        <p:spPr>
          <a:xfrm>
            <a:off x="39813" y="3015197"/>
            <a:ext cx="1810512" cy="276999"/>
          </a:xfrm>
          <a:prstGeom prst="rect">
            <a:avLst/>
          </a:prstGeom>
          <a:noFill/>
        </p:spPr>
        <p:txBody>
          <a:bodyPr wrap="square" rtlCol="0">
            <a:spAutoFit/>
          </a:bodyPr>
          <a:lstStyle/>
          <a:p>
            <a:r>
              <a:rPr lang="en-CA" sz="1200" dirty="0"/>
              <a:t>Wildfire affected area</a:t>
            </a:r>
          </a:p>
        </p:txBody>
      </p:sp>
      <p:sp>
        <p:nvSpPr>
          <p:cNvPr id="8" name="TextBox 7">
            <a:extLst>
              <a:ext uri="{FF2B5EF4-FFF2-40B4-BE49-F238E27FC236}">
                <a16:creationId xmlns:a16="http://schemas.microsoft.com/office/drawing/2014/main" id="{DDFECE50-16B0-D1B2-15BB-42C634B97809}"/>
              </a:ext>
            </a:extLst>
          </p:cNvPr>
          <p:cNvSpPr txBox="1"/>
          <p:nvPr/>
        </p:nvSpPr>
        <p:spPr>
          <a:xfrm>
            <a:off x="3011938" y="5518509"/>
            <a:ext cx="1746504" cy="276999"/>
          </a:xfrm>
          <a:prstGeom prst="rect">
            <a:avLst/>
          </a:prstGeom>
          <a:noFill/>
        </p:spPr>
        <p:txBody>
          <a:bodyPr wrap="square" rtlCol="0">
            <a:spAutoFit/>
          </a:bodyPr>
          <a:lstStyle/>
          <a:p>
            <a:r>
              <a:rPr lang="en-CA" sz="1200" dirty="0"/>
              <a:t>None affected area</a:t>
            </a:r>
          </a:p>
        </p:txBody>
      </p:sp>
      <p:graphicFrame>
        <p:nvGraphicFramePr>
          <p:cNvPr id="9" name="Table 8">
            <a:extLst>
              <a:ext uri="{FF2B5EF4-FFF2-40B4-BE49-F238E27FC236}">
                <a16:creationId xmlns:a16="http://schemas.microsoft.com/office/drawing/2014/main" id="{92789312-7BDA-4140-C9A9-C00BD8ECDC43}"/>
              </a:ext>
            </a:extLst>
          </p:cNvPr>
          <p:cNvGraphicFramePr>
            <a:graphicFrameLocks noGrp="1"/>
          </p:cNvGraphicFramePr>
          <p:nvPr>
            <p:extLst>
              <p:ext uri="{D42A27DB-BD31-4B8C-83A1-F6EECF244321}">
                <p14:modId xmlns:p14="http://schemas.microsoft.com/office/powerpoint/2010/main" val="186132594"/>
              </p:ext>
            </p:extLst>
          </p:nvPr>
        </p:nvGraphicFramePr>
        <p:xfrm>
          <a:off x="4913376" y="1700899"/>
          <a:ext cx="6922229" cy="4426585"/>
        </p:xfrm>
        <a:graphic>
          <a:graphicData uri="http://schemas.openxmlformats.org/drawingml/2006/table">
            <a:tbl>
              <a:tblPr firstRow="1" firstCol="1" bandRow="1">
                <a:tableStyleId>{5C22544A-7EE6-4342-B048-85BDC9FD1C3A}</a:tableStyleId>
              </a:tblPr>
              <a:tblGrid>
                <a:gridCol w="1111955">
                  <a:extLst>
                    <a:ext uri="{9D8B030D-6E8A-4147-A177-3AD203B41FA5}">
                      <a16:colId xmlns:a16="http://schemas.microsoft.com/office/drawing/2014/main" val="3880995842"/>
                    </a:ext>
                  </a:extLst>
                </a:gridCol>
                <a:gridCol w="1111955">
                  <a:extLst>
                    <a:ext uri="{9D8B030D-6E8A-4147-A177-3AD203B41FA5}">
                      <a16:colId xmlns:a16="http://schemas.microsoft.com/office/drawing/2014/main" val="3155393182"/>
                    </a:ext>
                  </a:extLst>
                </a:gridCol>
                <a:gridCol w="1111955">
                  <a:extLst>
                    <a:ext uri="{9D8B030D-6E8A-4147-A177-3AD203B41FA5}">
                      <a16:colId xmlns:a16="http://schemas.microsoft.com/office/drawing/2014/main" val="2904853935"/>
                    </a:ext>
                  </a:extLst>
                </a:gridCol>
                <a:gridCol w="1111955">
                  <a:extLst>
                    <a:ext uri="{9D8B030D-6E8A-4147-A177-3AD203B41FA5}">
                      <a16:colId xmlns:a16="http://schemas.microsoft.com/office/drawing/2014/main" val="4059774532"/>
                    </a:ext>
                  </a:extLst>
                </a:gridCol>
                <a:gridCol w="250499">
                  <a:extLst>
                    <a:ext uri="{9D8B030D-6E8A-4147-A177-3AD203B41FA5}">
                      <a16:colId xmlns:a16="http://schemas.microsoft.com/office/drawing/2014/main" val="2441652395"/>
                    </a:ext>
                  </a:extLst>
                </a:gridCol>
                <a:gridCol w="1111955">
                  <a:extLst>
                    <a:ext uri="{9D8B030D-6E8A-4147-A177-3AD203B41FA5}">
                      <a16:colId xmlns:a16="http://schemas.microsoft.com/office/drawing/2014/main" val="1126050757"/>
                    </a:ext>
                  </a:extLst>
                </a:gridCol>
                <a:gridCol w="1111955">
                  <a:extLst>
                    <a:ext uri="{9D8B030D-6E8A-4147-A177-3AD203B41FA5}">
                      <a16:colId xmlns:a16="http://schemas.microsoft.com/office/drawing/2014/main" val="416659813"/>
                    </a:ext>
                  </a:extLst>
                </a:gridCol>
              </a:tblGrid>
              <a:tr h="306796">
                <a:tc rowSpan="2">
                  <a:txBody>
                    <a:bodyPr/>
                    <a:lstStyle/>
                    <a:p>
                      <a:pPr algn="ctr">
                        <a:lnSpc>
                          <a:spcPct val="107000"/>
                        </a:lnSpc>
                      </a:pPr>
                      <a:r>
                        <a:rPr lang="en-CA" sz="1050" kern="0" dirty="0">
                          <a:effectLst/>
                        </a:rPr>
                        <a:t>Variables</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gridSpan="3">
                  <a:txBody>
                    <a:bodyPr/>
                    <a:lstStyle/>
                    <a:p>
                      <a:pPr>
                        <a:lnSpc>
                          <a:spcPct val="107000"/>
                        </a:lnSpc>
                      </a:pPr>
                      <a:r>
                        <a:rPr lang="en-US" sz="1100" kern="100" dirty="0">
                          <a:effectLst/>
                          <a:latin typeface="Calibri" panose="020F0502020204030204" pitchFamily="34" charset="0"/>
                          <a:cs typeface="Times New Roman" panose="02020603050405020304" pitchFamily="18" charset="0"/>
                        </a:rPr>
                        <a:t>Summary statistics for the hedonic data</a:t>
                      </a:r>
                      <a:endParaRPr lang="en-CA" sz="1100" kern="100" dirty="0">
                        <a:effectLst/>
                        <a:latin typeface="Calibri" panose="020F0502020204030204" pitchFamily="34" charset="0"/>
                        <a:cs typeface="Times New Roman" panose="02020603050405020304" pitchFamily="18" charset="0"/>
                      </a:endParaRPr>
                    </a:p>
                  </a:txBody>
                  <a:tcPr marL="47625" marR="47625" marT="47625" marB="47625" anchor="ctr"/>
                </a:tc>
                <a:tc hMerge="1">
                  <a:txBody>
                    <a:bodyPr/>
                    <a:lstStyle/>
                    <a:p>
                      <a:endParaRPr lang="en-CA"/>
                    </a:p>
                  </a:txBody>
                  <a:tcPr/>
                </a:tc>
                <a:tc hMerge="1">
                  <a:txBody>
                    <a:bodyPr/>
                    <a:lstStyle/>
                    <a:p>
                      <a:endParaRPr lang="en-CA"/>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49068865"/>
                  </a:ext>
                </a:extLst>
              </a:tr>
              <a:tr h="218273">
                <a:tc vMerge="1">
                  <a:txBody>
                    <a:bodyPr/>
                    <a:lstStyle/>
                    <a:p>
                      <a:endParaRPr lang="en-CA"/>
                    </a:p>
                  </a:txBody>
                  <a:tcPr/>
                </a:tc>
                <a:tc>
                  <a:txBody>
                    <a:bodyPr/>
                    <a:lstStyle/>
                    <a:p>
                      <a:pPr algn="ctr">
                        <a:lnSpc>
                          <a:spcPct val="107000"/>
                        </a:lnSpc>
                      </a:pPr>
                      <a:r>
                        <a:rPr lang="en-CA" sz="1050" kern="0">
                          <a:effectLst/>
                        </a:rPr>
                        <a:t>Mean</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ctr">
                        <a:lnSpc>
                          <a:spcPct val="107000"/>
                        </a:lnSpc>
                      </a:pPr>
                      <a:r>
                        <a:rPr lang="en-CA" sz="1050" kern="0">
                          <a:effectLst/>
                        </a:rPr>
                        <a:t>Std. dev.</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gridSpan="2">
                  <a:txBody>
                    <a:bodyPr/>
                    <a:lstStyle/>
                    <a:p>
                      <a:pPr algn="ctr">
                        <a:lnSpc>
                          <a:spcPct val="107000"/>
                        </a:lnSpc>
                      </a:pPr>
                      <a:r>
                        <a:rPr lang="en-CA" sz="1050" kern="0">
                          <a:effectLst/>
                        </a:rPr>
                        <a:t>Min</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hMerge="1">
                  <a:txBody>
                    <a:bodyPr/>
                    <a:lstStyle/>
                    <a:p>
                      <a:pPr algn="ctr">
                        <a:lnSpc>
                          <a:spcPct val="107000"/>
                        </a:lnSpc>
                      </a:pP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ctr">
                        <a:lnSpc>
                          <a:spcPct val="107000"/>
                        </a:lnSpc>
                      </a:pPr>
                      <a:r>
                        <a:rPr lang="en-CA" sz="1050" kern="0" dirty="0">
                          <a:effectLst/>
                        </a:rPr>
                        <a:t>Max</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C.V.</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extLst>
                  <a:ext uri="{0D108BD9-81ED-4DB2-BD59-A6C34878D82A}">
                    <a16:rowId xmlns:a16="http://schemas.microsoft.com/office/drawing/2014/main" val="4270263129"/>
                  </a:ext>
                </a:extLst>
              </a:tr>
              <a:tr h="361871">
                <a:tc>
                  <a:txBody>
                    <a:bodyPr/>
                    <a:lstStyle/>
                    <a:p>
                      <a:pPr algn="l">
                        <a:lnSpc>
                          <a:spcPct val="107000"/>
                        </a:lnSpc>
                      </a:pPr>
                      <a:r>
                        <a:rPr lang="en-CA" sz="1050" kern="0">
                          <a:effectLst/>
                        </a:rPr>
                        <a:t>House sales price ($)</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740,700</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a:effectLst/>
                        </a:rPr>
                        <a:t>531,670</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gridSpan="2">
                  <a:txBody>
                    <a:bodyPr/>
                    <a:lstStyle/>
                    <a:p>
                      <a:pPr algn="l">
                        <a:lnSpc>
                          <a:spcPct val="107000"/>
                        </a:lnSpc>
                      </a:pPr>
                      <a:r>
                        <a:rPr lang="en-CA" sz="1050" kern="0">
                          <a:effectLst/>
                        </a:rPr>
                        <a:t>50000</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hMerge="1">
                  <a:txBody>
                    <a:bodyPr/>
                    <a:lstStyle/>
                    <a:p>
                      <a:pPr algn="l">
                        <a:lnSpc>
                          <a:spcPct val="107000"/>
                        </a:lnSpc>
                      </a:pP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9,565,200</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0.717</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extLst>
                  <a:ext uri="{0D108BD9-81ED-4DB2-BD59-A6C34878D82A}">
                    <a16:rowId xmlns:a16="http://schemas.microsoft.com/office/drawing/2014/main" val="601112362"/>
                  </a:ext>
                </a:extLst>
              </a:tr>
              <a:tr h="218273">
                <a:tc>
                  <a:txBody>
                    <a:bodyPr/>
                    <a:lstStyle/>
                    <a:p>
                      <a:pPr algn="l">
                        <a:lnSpc>
                          <a:spcPct val="107000"/>
                        </a:lnSpc>
                      </a:pPr>
                      <a:r>
                        <a:rPr lang="en-CA" sz="1050" kern="0">
                          <a:effectLst/>
                        </a:rPr>
                        <a:t>Age of house</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25.7</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24.7</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gridSpan="2">
                  <a:txBody>
                    <a:bodyPr/>
                    <a:lstStyle/>
                    <a:p>
                      <a:pPr algn="l">
                        <a:lnSpc>
                          <a:spcPct val="107000"/>
                        </a:lnSpc>
                      </a:pPr>
                      <a:r>
                        <a:rPr lang="en-CA" sz="1050" kern="0">
                          <a:effectLst/>
                        </a:rPr>
                        <a:t>0</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hMerge="1">
                  <a:txBody>
                    <a:bodyPr/>
                    <a:lstStyle/>
                    <a:p>
                      <a:pPr algn="l">
                        <a:lnSpc>
                          <a:spcPct val="107000"/>
                        </a:lnSpc>
                      </a:pP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125.00</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0.963</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extLst>
                  <a:ext uri="{0D108BD9-81ED-4DB2-BD59-A6C34878D82A}">
                    <a16:rowId xmlns:a16="http://schemas.microsoft.com/office/drawing/2014/main" val="971747516"/>
                  </a:ext>
                </a:extLst>
              </a:tr>
              <a:tr h="361871">
                <a:tc>
                  <a:txBody>
                    <a:bodyPr/>
                    <a:lstStyle/>
                    <a:p>
                      <a:pPr algn="l">
                        <a:lnSpc>
                          <a:spcPct val="107000"/>
                        </a:lnSpc>
                      </a:pPr>
                      <a:r>
                        <a:rPr lang="en-CA" sz="1050" kern="0" dirty="0">
                          <a:effectLst/>
                        </a:rPr>
                        <a:t>Number of bedrooms</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3.40</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1.20</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gridSpan="2">
                  <a:txBody>
                    <a:bodyPr/>
                    <a:lstStyle/>
                    <a:p>
                      <a:pPr algn="l">
                        <a:lnSpc>
                          <a:spcPct val="107000"/>
                        </a:lnSpc>
                      </a:pPr>
                      <a:r>
                        <a:rPr lang="en-CA" sz="1050" kern="0">
                          <a:effectLst/>
                        </a:rPr>
                        <a:t>0</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hMerge="1">
                  <a:txBody>
                    <a:bodyPr/>
                    <a:lstStyle/>
                    <a:p>
                      <a:pPr algn="l">
                        <a:lnSpc>
                          <a:spcPct val="107000"/>
                        </a:lnSpc>
                      </a:pP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a:effectLst/>
                        </a:rPr>
                        <a:t>8</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0.354</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extLst>
                  <a:ext uri="{0D108BD9-81ED-4DB2-BD59-A6C34878D82A}">
                    <a16:rowId xmlns:a16="http://schemas.microsoft.com/office/drawing/2014/main" val="1366010313"/>
                  </a:ext>
                </a:extLst>
              </a:tr>
              <a:tr h="361871">
                <a:tc>
                  <a:txBody>
                    <a:bodyPr/>
                    <a:lstStyle/>
                    <a:p>
                      <a:pPr algn="l">
                        <a:lnSpc>
                          <a:spcPct val="107000"/>
                        </a:lnSpc>
                      </a:pPr>
                      <a:r>
                        <a:rPr lang="en-CA" sz="1050" kern="0">
                          <a:effectLst/>
                        </a:rPr>
                        <a:t>Total square feet</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a:effectLst/>
                        </a:rPr>
                        <a:t>2414.3</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992.25</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gridSpan="2">
                  <a:txBody>
                    <a:bodyPr/>
                    <a:lstStyle/>
                    <a:p>
                      <a:pPr algn="l">
                        <a:lnSpc>
                          <a:spcPct val="107000"/>
                        </a:lnSpc>
                      </a:pPr>
                      <a:r>
                        <a:rPr lang="en-CA" sz="1050" kern="0" dirty="0">
                          <a:effectLst/>
                        </a:rPr>
                        <a:t>360</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hMerge="1">
                  <a:txBody>
                    <a:bodyPr/>
                    <a:lstStyle/>
                    <a:p>
                      <a:pPr algn="l">
                        <a:lnSpc>
                          <a:spcPct val="107000"/>
                        </a:lnSpc>
                      </a:pP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9725</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0.410</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extLst>
                  <a:ext uri="{0D108BD9-81ED-4DB2-BD59-A6C34878D82A}">
                    <a16:rowId xmlns:a16="http://schemas.microsoft.com/office/drawing/2014/main" val="3698827889"/>
                  </a:ext>
                </a:extLst>
              </a:tr>
              <a:tr h="361871">
                <a:tc>
                  <a:txBody>
                    <a:bodyPr/>
                    <a:lstStyle/>
                    <a:p>
                      <a:pPr algn="l">
                        <a:lnSpc>
                          <a:spcPct val="107000"/>
                        </a:lnSpc>
                      </a:pPr>
                      <a:r>
                        <a:rPr lang="en-CA" sz="1050" kern="0">
                          <a:effectLst/>
                        </a:rPr>
                        <a:t>Good quality (=1)</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0.385</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0.486</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gridSpan="2">
                  <a:txBody>
                    <a:bodyPr/>
                    <a:lstStyle/>
                    <a:p>
                      <a:pPr algn="l">
                        <a:lnSpc>
                          <a:spcPct val="107000"/>
                        </a:lnSpc>
                      </a:pPr>
                      <a:r>
                        <a:rPr lang="en-CA" sz="1050" kern="0">
                          <a:effectLst/>
                        </a:rPr>
                        <a:t>0</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hMerge="1">
                  <a:txBody>
                    <a:bodyPr/>
                    <a:lstStyle/>
                    <a:p>
                      <a:pPr algn="l">
                        <a:lnSpc>
                          <a:spcPct val="107000"/>
                        </a:lnSpc>
                      </a:pP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a:effectLst/>
                        </a:rPr>
                        <a:t>1</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1.26</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extLst>
                  <a:ext uri="{0D108BD9-81ED-4DB2-BD59-A6C34878D82A}">
                    <a16:rowId xmlns:a16="http://schemas.microsoft.com/office/drawing/2014/main" val="300381688"/>
                  </a:ext>
                </a:extLst>
              </a:tr>
              <a:tr h="218273">
                <a:tc>
                  <a:txBody>
                    <a:bodyPr/>
                    <a:lstStyle/>
                    <a:p>
                      <a:pPr algn="l">
                        <a:lnSpc>
                          <a:spcPct val="107000"/>
                        </a:lnSpc>
                      </a:pPr>
                      <a:r>
                        <a:rPr lang="en-CA" sz="1050" kern="0">
                          <a:effectLst/>
                        </a:rPr>
                        <a:t>Acreage</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0.643</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0.957</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gridSpan="2">
                  <a:txBody>
                    <a:bodyPr/>
                    <a:lstStyle/>
                    <a:p>
                      <a:pPr algn="l">
                        <a:lnSpc>
                          <a:spcPct val="107000"/>
                        </a:lnSpc>
                      </a:pPr>
                      <a:r>
                        <a:rPr lang="en-CA" sz="1050" kern="0" dirty="0">
                          <a:effectLst/>
                        </a:rPr>
                        <a:t>0.044</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hMerge="1">
                  <a:txBody>
                    <a:bodyPr/>
                    <a:lstStyle/>
                    <a:p>
                      <a:pPr algn="l">
                        <a:lnSpc>
                          <a:spcPct val="107000"/>
                        </a:lnSpc>
                      </a:pP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12.51</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1.48</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extLst>
                  <a:ext uri="{0D108BD9-81ED-4DB2-BD59-A6C34878D82A}">
                    <a16:rowId xmlns:a16="http://schemas.microsoft.com/office/drawing/2014/main" val="2159651143"/>
                  </a:ext>
                </a:extLst>
              </a:tr>
              <a:tr h="361871">
                <a:tc>
                  <a:txBody>
                    <a:bodyPr/>
                    <a:lstStyle/>
                    <a:p>
                      <a:pPr algn="l">
                        <a:lnSpc>
                          <a:spcPct val="107000"/>
                        </a:lnSpc>
                      </a:pPr>
                      <a:r>
                        <a:rPr lang="en-CA" sz="1050" kern="0" dirty="0">
                          <a:effectLst/>
                        </a:rPr>
                        <a:t>Finished basement (=1)</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0.809</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0.393</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gridSpan="2">
                  <a:txBody>
                    <a:bodyPr/>
                    <a:lstStyle/>
                    <a:p>
                      <a:pPr algn="l">
                        <a:lnSpc>
                          <a:spcPct val="107000"/>
                        </a:lnSpc>
                      </a:pPr>
                      <a:r>
                        <a:rPr lang="en-CA" sz="1050" kern="0">
                          <a:effectLst/>
                        </a:rPr>
                        <a:t>0</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hMerge="1">
                  <a:txBody>
                    <a:bodyPr/>
                    <a:lstStyle/>
                    <a:p>
                      <a:pPr algn="l">
                        <a:lnSpc>
                          <a:spcPct val="107000"/>
                        </a:lnSpc>
                      </a:pP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a:effectLst/>
                        </a:rPr>
                        <a:t>1</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0.485</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extLst>
                  <a:ext uri="{0D108BD9-81ED-4DB2-BD59-A6C34878D82A}">
                    <a16:rowId xmlns:a16="http://schemas.microsoft.com/office/drawing/2014/main" val="1574357416"/>
                  </a:ext>
                </a:extLst>
              </a:tr>
              <a:tr h="218273">
                <a:tc>
                  <a:txBody>
                    <a:bodyPr/>
                    <a:lstStyle/>
                    <a:p>
                      <a:pPr algn="l">
                        <a:lnSpc>
                          <a:spcPct val="107000"/>
                        </a:lnSpc>
                      </a:pPr>
                      <a:r>
                        <a:rPr lang="en-CA" sz="1050" kern="0">
                          <a:effectLst/>
                        </a:rPr>
                        <a:t>Garage (=1)</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0.677</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0.467</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gridSpan="2">
                  <a:txBody>
                    <a:bodyPr/>
                    <a:lstStyle/>
                    <a:p>
                      <a:pPr algn="l">
                        <a:lnSpc>
                          <a:spcPct val="107000"/>
                        </a:lnSpc>
                      </a:pPr>
                      <a:r>
                        <a:rPr lang="en-CA" sz="1050" kern="0">
                          <a:effectLst/>
                        </a:rPr>
                        <a:t>0</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hMerge="1">
                  <a:txBody>
                    <a:bodyPr/>
                    <a:lstStyle/>
                    <a:p>
                      <a:pPr algn="l">
                        <a:lnSpc>
                          <a:spcPct val="107000"/>
                        </a:lnSpc>
                      </a:pP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a:effectLst/>
                        </a:rPr>
                        <a:t>1</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0.689</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extLst>
                  <a:ext uri="{0D108BD9-81ED-4DB2-BD59-A6C34878D82A}">
                    <a16:rowId xmlns:a16="http://schemas.microsoft.com/office/drawing/2014/main" val="1169286068"/>
                  </a:ext>
                </a:extLst>
              </a:tr>
              <a:tr h="361871">
                <a:tc>
                  <a:txBody>
                    <a:bodyPr/>
                    <a:lstStyle/>
                    <a:p>
                      <a:pPr algn="l">
                        <a:lnSpc>
                          <a:spcPct val="107000"/>
                        </a:lnSpc>
                      </a:pPr>
                      <a:r>
                        <a:rPr lang="en-CA" sz="1050" kern="0">
                          <a:effectLst/>
                        </a:rPr>
                        <a:t>Wildfire area (=1)</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0.331</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0.471</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gridSpan="2">
                  <a:txBody>
                    <a:bodyPr/>
                    <a:lstStyle/>
                    <a:p>
                      <a:pPr algn="l">
                        <a:lnSpc>
                          <a:spcPct val="107000"/>
                        </a:lnSpc>
                      </a:pPr>
                      <a:r>
                        <a:rPr lang="en-CA" sz="1050" kern="0">
                          <a:effectLst/>
                        </a:rPr>
                        <a:t>0</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hMerge="1">
                  <a:txBody>
                    <a:bodyPr/>
                    <a:lstStyle/>
                    <a:p>
                      <a:pPr algn="l">
                        <a:lnSpc>
                          <a:spcPct val="107000"/>
                        </a:lnSpc>
                      </a:pP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a:effectLst/>
                        </a:rPr>
                        <a:t>1</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1.42</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extLst>
                  <a:ext uri="{0D108BD9-81ED-4DB2-BD59-A6C34878D82A}">
                    <a16:rowId xmlns:a16="http://schemas.microsoft.com/office/drawing/2014/main" val="2646537115"/>
                  </a:ext>
                </a:extLst>
              </a:tr>
              <a:tr h="361871">
                <a:tc>
                  <a:txBody>
                    <a:bodyPr/>
                    <a:lstStyle/>
                    <a:p>
                      <a:pPr algn="l">
                        <a:lnSpc>
                          <a:spcPct val="107000"/>
                        </a:lnSpc>
                      </a:pPr>
                      <a:r>
                        <a:rPr lang="en-CA" sz="1050" kern="0">
                          <a:effectLst/>
                        </a:rPr>
                        <a:t>Sold after wildfire (=1)</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0.526</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0.499</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gridSpan="2">
                  <a:txBody>
                    <a:bodyPr/>
                    <a:lstStyle/>
                    <a:p>
                      <a:pPr algn="l">
                        <a:lnSpc>
                          <a:spcPct val="107000"/>
                        </a:lnSpc>
                      </a:pPr>
                      <a:r>
                        <a:rPr lang="en-CA" sz="1050" kern="0">
                          <a:effectLst/>
                        </a:rPr>
                        <a:t>0</a:t>
                      </a: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hMerge="1">
                  <a:txBody>
                    <a:bodyPr/>
                    <a:lstStyle/>
                    <a:p>
                      <a:pPr algn="l">
                        <a:lnSpc>
                          <a:spcPct val="107000"/>
                        </a:lnSpc>
                      </a:pPr>
                      <a:endParaRPr lang="en-CA" sz="1050" kern="10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1</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tc>
                  <a:txBody>
                    <a:bodyPr/>
                    <a:lstStyle/>
                    <a:p>
                      <a:pPr algn="l">
                        <a:lnSpc>
                          <a:spcPct val="107000"/>
                        </a:lnSpc>
                      </a:pPr>
                      <a:r>
                        <a:rPr lang="en-CA" sz="1050" kern="0" dirty="0">
                          <a:effectLst/>
                        </a:rPr>
                        <a:t>0.949</a:t>
                      </a:r>
                      <a:endParaRPr lang="en-CA" sz="105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47625" marR="47625" marT="47625" marB="47625" anchor="ctr"/>
                </a:tc>
                <a:extLst>
                  <a:ext uri="{0D108BD9-81ED-4DB2-BD59-A6C34878D82A}">
                    <a16:rowId xmlns:a16="http://schemas.microsoft.com/office/drawing/2014/main" val="190828922"/>
                  </a:ext>
                </a:extLst>
              </a:tr>
            </a:tbl>
          </a:graphicData>
        </a:graphic>
      </p:graphicFrame>
      <p:sp>
        <p:nvSpPr>
          <p:cNvPr id="11" name="TextBox 10">
            <a:extLst>
              <a:ext uri="{FF2B5EF4-FFF2-40B4-BE49-F238E27FC236}">
                <a16:creationId xmlns:a16="http://schemas.microsoft.com/office/drawing/2014/main" id="{EF63D42C-5E01-692D-A565-6753B1876413}"/>
              </a:ext>
            </a:extLst>
          </p:cNvPr>
          <p:cNvSpPr txBox="1"/>
          <p:nvPr/>
        </p:nvSpPr>
        <p:spPr>
          <a:xfrm>
            <a:off x="3770486" y="204292"/>
            <a:ext cx="9208008" cy="584775"/>
          </a:xfrm>
          <a:prstGeom prst="rect">
            <a:avLst/>
          </a:prstGeom>
          <a:noFill/>
        </p:spPr>
        <p:txBody>
          <a:bodyPr wrap="square" rtlCol="0">
            <a:spAutoFit/>
          </a:bodyPr>
          <a:lstStyle/>
          <a:p>
            <a:r>
              <a:rPr lang="en-US" sz="3200" b="0" i="0" dirty="0">
                <a:solidFill>
                  <a:srgbClr val="0D0D0D"/>
                </a:solidFill>
                <a:effectLst/>
                <a:latin typeface="Söhne"/>
              </a:rPr>
              <a:t>Overview of the Data</a:t>
            </a:r>
            <a:endParaRPr lang="en-CA" sz="3200" dirty="0"/>
          </a:p>
        </p:txBody>
      </p:sp>
      <p:sp>
        <p:nvSpPr>
          <p:cNvPr id="13" name="TextBox 12">
            <a:extLst>
              <a:ext uri="{FF2B5EF4-FFF2-40B4-BE49-F238E27FC236}">
                <a16:creationId xmlns:a16="http://schemas.microsoft.com/office/drawing/2014/main" id="{7854D54F-E95D-49EC-04BC-3125F5B5F05E}"/>
              </a:ext>
            </a:extLst>
          </p:cNvPr>
          <p:cNvSpPr txBox="1"/>
          <p:nvPr/>
        </p:nvSpPr>
        <p:spPr>
          <a:xfrm>
            <a:off x="455786" y="1025247"/>
            <a:ext cx="6629400" cy="369332"/>
          </a:xfrm>
          <a:prstGeom prst="rect">
            <a:avLst/>
          </a:prstGeom>
          <a:noFill/>
        </p:spPr>
        <p:txBody>
          <a:bodyPr wrap="square">
            <a:spAutoFit/>
          </a:bodyPr>
          <a:lstStyle/>
          <a:p>
            <a:r>
              <a:rPr lang="en-CA" dirty="0"/>
              <a:t>Source: Property Valuation Services Corporation (PVSC)</a:t>
            </a:r>
          </a:p>
        </p:txBody>
      </p:sp>
      <p:sp>
        <p:nvSpPr>
          <p:cNvPr id="15" name="TextBox 14">
            <a:extLst>
              <a:ext uri="{FF2B5EF4-FFF2-40B4-BE49-F238E27FC236}">
                <a16:creationId xmlns:a16="http://schemas.microsoft.com/office/drawing/2014/main" id="{5EE3974F-0EED-BB7A-40D9-BB9BB269D24C}"/>
              </a:ext>
            </a:extLst>
          </p:cNvPr>
          <p:cNvSpPr txBox="1"/>
          <p:nvPr/>
        </p:nvSpPr>
        <p:spPr>
          <a:xfrm>
            <a:off x="4823460" y="6178998"/>
            <a:ext cx="6629400" cy="369332"/>
          </a:xfrm>
          <a:prstGeom prst="rect">
            <a:avLst/>
          </a:prstGeom>
          <a:noFill/>
        </p:spPr>
        <p:txBody>
          <a:bodyPr wrap="square">
            <a:spAutoFit/>
          </a:bodyPr>
          <a:lstStyle/>
          <a:p>
            <a:r>
              <a:rPr lang="en-US" b="0" i="0" dirty="0">
                <a:solidFill>
                  <a:srgbClr val="0D0D0D"/>
                </a:solidFill>
                <a:effectLst/>
                <a:latin typeface="Söhne"/>
              </a:rPr>
              <a:t>Data source: 745 residential sales in Halifax from Jan-Dec 2023</a:t>
            </a:r>
            <a:endParaRPr lang="en-CA" dirty="0"/>
          </a:p>
        </p:txBody>
      </p:sp>
      <p:graphicFrame>
        <p:nvGraphicFramePr>
          <p:cNvPr id="17" name="Chart 16">
            <a:extLst>
              <a:ext uri="{FF2B5EF4-FFF2-40B4-BE49-F238E27FC236}">
                <a16:creationId xmlns:a16="http://schemas.microsoft.com/office/drawing/2014/main" id="{90AAE1BD-AF4D-6EDC-FBCC-F430C80B2297}"/>
              </a:ext>
            </a:extLst>
          </p:cNvPr>
          <p:cNvGraphicFramePr>
            <a:graphicFrameLocks/>
          </p:cNvGraphicFramePr>
          <p:nvPr>
            <p:extLst>
              <p:ext uri="{D42A27DB-BD31-4B8C-83A1-F6EECF244321}">
                <p14:modId xmlns:p14="http://schemas.microsoft.com/office/powerpoint/2010/main" val="3769175807"/>
              </p:ext>
            </p:extLst>
          </p:nvPr>
        </p:nvGraphicFramePr>
        <p:xfrm>
          <a:off x="-295913" y="3237536"/>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8" name="Picture 2" descr="Clipart - red arrows set">
            <a:extLst>
              <a:ext uri="{FF2B5EF4-FFF2-40B4-BE49-F238E27FC236}">
                <a16:creationId xmlns:a16="http://schemas.microsoft.com/office/drawing/2014/main" id="{37672B5C-D886-CD73-1641-52F3384D5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065485" flipH="1">
            <a:off x="883816" y="3301038"/>
            <a:ext cx="350290" cy="46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5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FEB2358-A420-37FD-48D3-1BAD0A1FDD5E}"/>
              </a:ext>
            </a:extLst>
          </p:cNvPr>
          <p:cNvGraphicFramePr>
            <a:graphicFrameLocks/>
          </p:cNvGraphicFramePr>
          <p:nvPr>
            <p:extLst>
              <p:ext uri="{D42A27DB-BD31-4B8C-83A1-F6EECF244321}">
                <p14:modId xmlns:p14="http://schemas.microsoft.com/office/powerpoint/2010/main" val="1942213056"/>
              </p:ext>
            </p:extLst>
          </p:nvPr>
        </p:nvGraphicFramePr>
        <p:xfrm>
          <a:off x="550164" y="286207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495C8FC-1DC6-0692-6EC6-6F75967E9A53}"/>
              </a:ext>
            </a:extLst>
          </p:cNvPr>
          <p:cNvSpPr txBox="1"/>
          <p:nvPr/>
        </p:nvSpPr>
        <p:spPr>
          <a:xfrm>
            <a:off x="3105912" y="5605271"/>
            <a:ext cx="2240280" cy="246221"/>
          </a:xfrm>
          <a:prstGeom prst="rect">
            <a:avLst/>
          </a:prstGeom>
          <a:noFill/>
        </p:spPr>
        <p:txBody>
          <a:bodyPr wrap="square" rtlCol="0">
            <a:spAutoFit/>
          </a:bodyPr>
          <a:lstStyle/>
          <a:p>
            <a:r>
              <a:rPr lang="en-CA" sz="1000" dirty="0"/>
              <a:t>Housing price in none affected area</a:t>
            </a:r>
          </a:p>
        </p:txBody>
      </p:sp>
      <p:sp>
        <p:nvSpPr>
          <p:cNvPr id="7" name="TextBox 6">
            <a:extLst>
              <a:ext uri="{FF2B5EF4-FFF2-40B4-BE49-F238E27FC236}">
                <a16:creationId xmlns:a16="http://schemas.microsoft.com/office/drawing/2014/main" id="{FE799173-1D99-A13E-7E63-35DFE58BC936}"/>
              </a:ext>
            </a:extLst>
          </p:cNvPr>
          <p:cNvSpPr txBox="1"/>
          <p:nvPr/>
        </p:nvSpPr>
        <p:spPr>
          <a:xfrm>
            <a:off x="1231392" y="5605272"/>
            <a:ext cx="2240280" cy="246221"/>
          </a:xfrm>
          <a:prstGeom prst="rect">
            <a:avLst/>
          </a:prstGeom>
          <a:noFill/>
        </p:spPr>
        <p:txBody>
          <a:bodyPr wrap="square" rtlCol="0">
            <a:spAutoFit/>
          </a:bodyPr>
          <a:lstStyle/>
          <a:p>
            <a:r>
              <a:rPr lang="en-CA" sz="1000" dirty="0"/>
              <a:t>Housing price in affected area</a:t>
            </a:r>
          </a:p>
        </p:txBody>
      </p:sp>
      <p:graphicFrame>
        <p:nvGraphicFramePr>
          <p:cNvPr id="8" name="Table 7">
            <a:extLst>
              <a:ext uri="{FF2B5EF4-FFF2-40B4-BE49-F238E27FC236}">
                <a16:creationId xmlns:a16="http://schemas.microsoft.com/office/drawing/2014/main" id="{6AAD893B-5DF4-776A-B185-5D5FC16DD2E4}"/>
              </a:ext>
            </a:extLst>
          </p:cNvPr>
          <p:cNvGraphicFramePr>
            <a:graphicFrameLocks noGrp="1"/>
          </p:cNvGraphicFramePr>
          <p:nvPr>
            <p:extLst>
              <p:ext uri="{D42A27DB-BD31-4B8C-83A1-F6EECF244321}">
                <p14:modId xmlns:p14="http://schemas.microsoft.com/office/powerpoint/2010/main" val="2116095678"/>
              </p:ext>
            </p:extLst>
          </p:nvPr>
        </p:nvGraphicFramePr>
        <p:xfrm>
          <a:off x="5692556" y="1500147"/>
          <a:ext cx="6029442" cy="4295802"/>
        </p:xfrm>
        <a:graphic>
          <a:graphicData uri="http://schemas.openxmlformats.org/drawingml/2006/table">
            <a:tbl>
              <a:tblPr firstRow="1" firstCol="1" bandRow="1">
                <a:tableStyleId>{5C22544A-7EE6-4342-B048-85BDC9FD1C3A}</a:tableStyleId>
              </a:tblPr>
              <a:tblGrid>
                <a:gridCol w="1382972">
                  <a:extLst>
                    <a:ext uri="{9D8B030D-6E8A-4147-A177-3AD203B41FA5}">
                      <a16:colId xmlns:a16="http://schemas.microsoft.com/office/drawing/2014/main" val="2219207816"/>
                    </a:ext>
                  </a:extLst>
                </a:gridCol>
                <a:gridCol w="1382972">
                  <a:extLst>
                    <a:ext uri="{9D8B030D-6E8A-4147-A177-3AD203B41FA5}">
                      <a16:colId xmlns:a16="http://schemas.microsoft.com/office/drawing/2014/main" val="2016443137"/>
                    </a:ext>
                  </a:extLst>
                </a:gridCol>
                <a:gridCol w="1188732">
                  <a:extLst>
                    <a:ext uri="{9D8B030D-6E8A-4147-A177-3AD203B41FA5}">
                      <a16:colId xmlns:a16="http://schemas.microsoft.com/office/drawing/2014/main" val="2721172165"/>
                    </a:ext>
                  </a:extLst>
                </a:gridCol>
                <a:gridCol w="955275">
                  <a:extLst>
                    <a:ext uri="{9D8B030D-6E8A-4147-A177-3AD203B41FA5}">
                      <a16:colId xmlns:a16="http://schemas.microsoft.com/office/drawing/2014/main" val="1033651287"/>
                    </a:ext>
                  </a:extLst>
                </a:gridCol>
                <a:gridCol w="1119491">
                  <a:extLst>
                    <a:ext uri="{9D8B030D-6E8A-4147-A177-3AD203B41FA5}">
                      <a16:colId xmlns:a16="http://schemas.microsoft.com/office/drawing/2014/main" val="3269990657"/>
                    </a:ext>
                  </a:extLst>
                </a:gridCol>
              </a:tblGrid>
              <a:tr h="372894">
                <a:tc>
                  <a:txBody>
                    <a:bodyPr/>
                    <a:lstStyle/>
                    <a:p>
                      <a:pPr algn="ctr">
                        <a:lnSpc>
                          <a:spcPct val="107000"/>
                        </a:lnSpc>
                      </a:pPr>
                      <a:r>
                        <a:rPr lang="en-US" sz="900" kern="100">
                          <a:effectLst/>
                        </a:rPr>
                        <a:t> </a:t>
                      </a:r>
                      <a:endParaRPr lang="en-CA" sz="800" kern="100">
                        <a:effectLst/>
                      </a:endParaRPr>
                    </a:p>
                    <a:p>
                      <a:pPr algn="ctr">
                        <a:lnSpc>
                          <a:spcPct val="107000"/>
                        </a:lnSpc>
                      </a:pPr>
                      <a:r>
                        <a:rPr lang="en-US" sz="900" kern="100">
                          <a:effectLst/>
                        </a:rPr>
                        <a:t>Variables</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gridSpan="3">
                  <a:txBody>
                    <a:bodyPr/>
                    <a:lstStyle/>
                    <a:p>
                      <a:pPr>
                        <a:lnSpc>
                          <a:spcPct val="107000"/>
                        </a:lnSpc>
                      </a:pPr>
                      <a:r>
                        <a:rPr lang="en-CA" sz="900" kern="100" dirty="0">
                          <a:effectLst/>
                          <a:latin typeface="Calibri" panose="020F0502020204030204" pitchFamily="34" charset="0"/>
                          <a:cs typeface="Times New Roman" panose="02020603050405020304" pitchFamily="18" charset="0"/>
                        </a:rPr>
                        <a:t>Estimating in OLS, , Heteroskedasticity-robust standard errors</a:t>
                      </a:r>
                    </a:p>
                  </a:txBody>
                  <a:tcPr marL="37225" marR="37225" marT="37225" marB="37225" anchor="ctr"/>
                </a:tc>
                <a:tc hMerge="1">
                  <a:txBody>
                    <a:bodyPr/>
                    <a:lstStyle/>
                    <a:p>
                      <a:endParaRPr lang="en-CA"/>
                    </a:p>
                  </a:txBody>
                  <a:tcPr/>
                </a:tc>
                <a:tc hMerge="1">
                  <a:txBody>
                    <a:bodyPr/>
                    <a:lstStyle/>
                    <a:p>
                      <a:endParaRPr lang="en-CA"/>
                    </a:p>
                  </a:txBody>
                  <a:tcPr/>
                </a:tc>
                <a:tc>
                  <a:txBody>
                    <a:bodyPr/>
                    <a:lstStyle/>
                    <a:p>
                      <a:pPr>
                        <a:lnSpc>
                          <a:spcPct val="107000"/>
                        </a:lnSpc>
                      </a:pPr>
                      <a:endParaRPr lang="en-CA" sz="900" kern="100" dirty="0">
                        <a:effectLst/>
                        <a:latin typeface="Calibri" panose="020F0502020204030204" pitchFamily="34" charset="0"/>
                        <a:cs typeface="Times New Roman" panose="02020603050405020304" pitchFamily="18" charset="0"/>
                      </a:endParaRPr>
                    </a:p>
                  </a:txBody>
                  <a:tcPr marL="37225" marR="37225" marT="37225" marB="37225" anchor="ctr"/>
                </a:tc>
                <a:extLst>
                  <a:ext uri="{0D108BD9-81ED-4DB2-BD59-A6C34878D82A}">
                    <a16:rowId xmlns:a16="http://schemas.microsoft.com/office/drawing/2014/main" val="3746844169"/>
                  </a:ext>
                </a:extLst>
              </a:tr>
              <a:tr h="220669">
                <a:tc>
                  <a:txBody>
                    <a:bodyPr/>
                    <a:lstStyle/>
                    <a:p>
                      <a:pPr>
                        <a:lnSpc>
                          <a:spcPct val="107000"/>
                        </a:lnSpc>
                      </a:pPr>
                      <a:endParaRPr lang="en-CA" sz="900" kern="100">
                        <a:effectLst/>
                        <a:latin typeface="Calibri" panose="020F0502020204030204" pitchFamily="34" charset="0"/>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Coeff.</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Std. error</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t-ratio</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p-value</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extLst>
                  <a:ext uri="{0D108BD9-81ED-4DB2-BD59-A6C34878D82A}">
                    <a16:rowId xmlns:a16="http://schemas.microsoft.com/office/drawing/2014/main" val="2166593782"/>
                  </a:ext>
                </a:extLst>
              </a:tr>
              <a:tr h="219925">
                <a:tc>
                  <a:txBody>
                    <a:bodyPr/>
                    <a:lstStyle/>
                    <a:p>
                      <a:pPr algn="just">
                        <a:lnSpc>
                          <a:spcPct val="107000"/>
                        </a:lnSpc>
                      </a:pPr>
                      <a:r>
                        <a:rPr lang="en-US" sz="900" kern="100">
                          <a:effectLst/>
                        </a:rPr>
                        <a:t>Constant</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12.84</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0.0939</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136.7</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0.0000</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extLst>
                  <a:ext uri="{0D108BD9-81ED-4DB2-BD59-A6C34878D82A}">
                    <a16:rowId xmlns:a16="http://schemas.microsoft.com/office/drawing/2014/main" val="2089882960"/>
                  </a:ext>
                </a:extLst>
              </a:tr>
              <a:tr h="219925">
                <a:tc>
                  <a:txBody>
                    <a:bodyPr/>
                    <a:lstStyle/>
                    <a:p>
                      <a:pPr algn="just">
                        <a:lnSpc>
                          <a:spcPct val="107000"/>
                        </a:lnSpc>
                      </a:pPr>
                      <a:r>
                        <a:rPr lang="en-CA" sz="900" kern="0">
                          <a:effectLst/>
                        </a:rPr>
                        <a:t>Age of house</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−0.0019</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0.000854</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−2.239</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0.0255</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extLst>
                  <a:ext uri="{0D108BD9-81ED-4DB2-BD59-A6C34878D82A}">
                    <a16:rowId xmlns:a16="http://schemas.microsoft.com/office/drawing/2014/main" val="1437066731"/>
                  </a:ext>
                </a:extLst>
              </a:tr>
              <a:tr h="219925">
                <a:tc>
                  <a:txBody>
                    <a:bodyPr/>
                    <a:lstStyle/>
                    <a:p>
                      <a:pPr algn="just">
                        <a:lnSpc>
                          <a:spcPct val="107000"/>
                        </a:lnSpc>
                      </a:pPr>
                      <a:r>
                        <a:rPr lang="en-CA" sz="900" kern="0">
                          <a:effectLst/>
                        </a:rPr>
                        <a:t>Number of bedrooms</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−0.00146</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0.0141</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−0.103</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0.91</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extLst>
                  <a:ext uri="{0D108BD9-81ED-4DB2-BD59-A6C34878D82A}">
                    <a16:rowId xmlns:a16="http://schemas.microsoft.com/office/drawing/2014/main" val="3611736376"/>
                  </a:ext>
                </a:extLst>
              </a:tr>
              <a:tr h="219925">
                <a:tc>
                  <a:txBody>
                    <a:bodyPr/>
                    <a:lstStyle/>
                    <a:p>
                      <a:pPr algn="just">
                        <a:lnSpc>
                          <a:spcPct val="107000"/>
                        </a:lnSpc>
                      </a:pPr>
                      <a:r>
                        <a:rPr lang="en-CA" sz="900" kern="0">
                          <a:effectLst/>
                        </a:rPr>
                        <a:t>Total square feet</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0.000150</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0.0000253</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5.953</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0.00000000407</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extLst>
                  <a:ext uri="{0D108BD9-81ED-4DB2-BD59-A6C34878D82A}">
                    <a16:rowId xmlns:a16="http://schemas.microsoft.com/office/drawing/2014/main" val="3094703840"/>
                  </a:ext>
                </a:extLst>
              </a:tr>
              <a:tr h="219925">
                <a:tc>
                  <a:txBody>
                    <a:bodyPr/>
                    <a:lstStyle/>
                    <a:p>
                      <a:pPr algn="just">
                        <a:lnSpc>
                          <a:spcPct val="107000"/>
                        </a:lnSpc>
                      </a:pPr>
                      <a:r>
                        <a:rPr lang="en-CA" sz="900" kern="0">
                          <a:effectLst/>
                        </a:rPr>
                        <a:t>Acreage</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0.0628</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0.0216</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2.904</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0.0038</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extLst>
                  <a:ext uri="{0D108BD9-81ED-4DB2-BD59-A6C34878D82A}">
                    <a16:rowId xmlns:a16="http://schemas.microsoft.com/office/drawing/2014/main" val="212549141"/>
                  </a:ext>
                </a:extLst>
              </a:tr>
              <a:tr h="372894">
                <a:tc>
                  <a:txBody>
                    <a:bodyPr/>
                    <a:lstStyle/>
                    <a:p>
                      <a:pPr algn="just">
                        <a:lnSpc>
                          <a:spcPct val="107000"/>
                        </a:lnSpc>
                      </a:pPr>
                      <a:r>
                        <a:rPr lang="en-CA" sz="900" kern="0">
                          <a:effectLst/>
                        </a:rPr>
                        <a:t>Finished basement (=1)</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−0.0578</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0.0309</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−1.866</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0.0625</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extLst>
                  <a:ext uri="{0D108BD9-81ED-4DB2-BD59-A6C34878D82A}">
                    <a16:rowId xmlns:a16="http://schemas.microsoft.com/office/drawing/2014/main" val="4060251330"/>
                  </a:ext>
                </a:extLst>
              </a:tr>
              <a:tr h="219925">
                <a:tc>
                  <a:txBody>
                    <a:bodyPr/>
                    <a:lstStyle/>
                    <a:p>
                      <a:pPr algn="just">
                        <a:lnSpc>
                          <a:spcPct val="107000"/>
                        </a:lnSpc>
                      </a:pPr>
                      <a:r>
                        <a:rPr lang="en-CA" sz="900" kern="0">
                          <a:effectLst/>
                        </a:rPr>
                        <a:t>Garage (=1)</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0.0804</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0.0325</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2.473</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0.0136</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extLst>
                  <a:ext uri="{0D108BD9-81ED-4DB2-BD59-A6C34878D82A}">
                    <a16:rowId xmlns:a16="http://schemas.microsoft.com/office/drawing/2014/main" val="2806381883"/>
                  </a:ext>
                </a:extLst>
              </a:tr>
              <a:tr h="219925">
                <a:tc>
                  <a:txBody>
                    <a:bodyPr/>
                    <a:lstStyle/>
                    <a:p>
                      <a:pPr algn="just">
                        <a:lnSpc>
                          <a:spcPct val="107000"/>
                        </a:lnSpc>
                      </a:pPr>
                      <a:r>
                        <a:rPr lang="en-CA" sz="800" kern="0" dirty="0">
                          <a:effectLst/>
                        </a:rPr>
                        <a:t>Good quality (=1)</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0.161</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0.0346</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4.655</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0.0000385</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extLst>
                  <a:ext uri="{0D108BD9-81ED-4DB2-BD59-A6C34878D82A}">
                    <a16:rowId xmlns:a16="http://schemas.microsoft.com/office/drawing/2014/main" val="971369259"/>
                  </a:ext>
                </a:extLst>
              </a:tr>
              <a:tr h="279594">
                <a:tc>
                  <a:txBody>
                    <a:bodyPr/>
                    <a:lstStyle/>
                    <a:p>
                      <a:pPr algn="just">
                        <a:lnSpc>
                          <a:spcPct val="107000"/>
                        </a:lnSpc>
                      </a:pPr>
                      <a:r>
                        <a:rPr lang="en-CA" sz="900" kern="0" dirty="0">
                          <a:effectLst/>
                        </a:rPr>
                        <a:t>Sold after wildfire (=1)</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0.007</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0.007</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0.3383</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0.359</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extLst>
                  <a:ext uri="{0D108BD9-81ED-4DB2-BD59-A6C34878D82A}">
                    <a16:rowId xmlns:a16="http://schemas.microsoft.com/office/drawing/2014/main" val="3741423022"/>
                  </a:ext>
                </a:extLst>
              </a:tr>
              <a:tr h="257682">
                <a:tc>
                  <a:txBody>
                    <a:bodyPr/>
                    <a:lstStyle/>
                    <a:p>
                      <a:pPr algn="just">
                        <a:lnSpc>
                          <a:spcPct val="107000"/>
                        </a:lnSpc>
                      </a:pPr>
                      <a:r>
                        <a:rPr lang="en-CA" sz="900" kern="0" dirty="0">
                          <a:effectLst/>
                        </a:rPr>
                        <a:t>Wildfire area (=1)</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−0.117</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0.0561</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-2.09</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0.036</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extLst>
                  <a:ext uri="{0D108BD9-81ED-4DB2-BD59-A6C34878D82A}">
                    <a16:rowId xmlns:a16="http://schemas.microsoft.com/office/drawing/2014/main" val="3102840110"/>
                  </a:ext>
                </a:extLst>
              </a:tr>
              <a:tr h="219925">
                <a:tc>
                  <a:txBody>
                    <a:bodyPr/>
                    <a:lstStyle/>
                    <a:p>
                      <a:pPr algn="just">
                        <a:lnSpc>
                          <a:spcPct val="107000"/>
                        </a:lnSpc>
                      </a:pPr>
                      <a:r>
                        <a:rPr lang="en-CA" sz="900" kern="0">
                          <a:effectLst/>
                        </a:rPr>
                        <a:t>Interaction term</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0.0163</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0.0562</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0.29</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0.77</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extLst>
                  <a:ext uri="{0D108BD9-81ED-4DB2-BD59-A6C34878D82A}">
                    <a16:rowId xmlns:a16="http://schemas.microsoft.com/office/drawing/2014/main" val="1113258883"/>
                  </a:ext>
                </a:extLst>
              </a:tr>
              <a:tr h="219925">
                <a:tc>
                  <a:txBody>
                    <a:bodyPr/>
                    <a:lstStyle/>
                    <a:p>
                      <a:pPr algn="just">
                        <a:lnSpc>
                          <a:spcPct val="107000"/>
                        </a:lnSpc>
                      </a:pPr>
                      <a:r>
                        <a:rPr lang="en-US" sz="900" kern="100" dirty="0">
                          <a:effectLst/>
                        </a:rPr>
                        <a:t>Log likelihood</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−10221.8</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F (11, 733)</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50.54</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nSpc>
                          <a:spcPct val="107000"/>
                        </a:lnSpc>
                      </a:pPr>
                      <a:endParaRPr lang="en-CA" sz="900" kern="100">
                        <a:effectLst/>
                        <a:latin typeface="Calibri" panose="020F0502020204030204" pitchFamily="34" charset="0"/>
                        <a:cs typeface="Times New Roman" panose="02020603050405020304" pitchFamily="18" charset="0"/>
                      </a:endParaRPr>
                    </a:p>
                  </a:txBody>
                  <a:tcPr marL="37225" marR="37225" marT="37225" marB="37225" anchor="ctr"/>
                </a:tc>
                <a:extLst>
                  <a:ext uri="{0D108BD9-81ED-4DB2-BD59-A6C34878D82A}">
                    <a16:rowId xmlns:a16="http://schemas.microsoft.com/office/drawing/2014/main" val="3828252188"/>
                  </a:ext>
                </a:extLst>
              </a:tr>
              <a:tr h="372894">
                <a:tc>
                  <a:txBody>
                    <a:bodyPr/>
                    <a:lstStyle/>
                    <a:p>
                      <a:pPr algn="just">
                        <a:lnSpc>
                          <a:spcPct val="107000"/>
                        </a:lnSpc>
                      </a:pPr>
                      <a:r>
                        <a:rPr lang="en-US" sz="900" kern="100">
                          <a:effectLst/>
                        </a:rPr>
                        <a:t>R-squared</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0.426</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Adjusted R-squared</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0.418</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 </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extLst>
                  <a:ext uri="{0D108BD9-81ED-4DB2-BD59-A6C34878D82A}">
                    <a16:rowId xmlns:a16="http://schemas.microsoft.com/office/drawing/2014/main" val="3525389304"/>
                  </a:ext>
                </a:extLst>
              </a:tr>
              <a:tr h="219925">
                <a:tc>
                  <a:txBody>
                    <a:bodyPr/>
                    <a:lstStyle/>
                    <a:p>
                      <a:pPr algn="just">
                        <a:lnSpc>
                          <a:spcPct val="107000"/>
                        </a:lnSpc>
                      </a:pPr>
                      <a:r>
                        <a:rPr lang="en-US" sz="900" kern="100">
                          <a:effectLst/>
                        </a:rPr>
                        <a:t>Akaike criterion</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497.69</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Schwarz criterion</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553.0545</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 </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extLst>
                  <a:ext uri="{0D108BD9-81ED-4DB2-BD59-A6C34878D82A}">
                    <a16:rowId xmlns:a16="http://schemas.microsoft.com/office/drawing/2014/main" val="332940696"/>
                  </a:ext>
                </a:extLst>
              </a:tr>
              <a:tr h="219925">
                <a:tc>
                  <a:txBody>
                    <a:bodyPr/>
                    <a:lstStyle/>
                    <a:p>
                      <a:pPr algn="just">
                        <a:lnSpc>
                          <a:spcPct val="107000"/>
                        </a:lnSpc>
                      </a:pPr>
                      <a:r>
                        <a:rPr lang="en-US" sz="900" kern="100">
                          <a:effectLst/>
                        </a:rPr>
                        <a:t>Hannan-Quinn</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519.0322</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Sum squared resid    </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a:effectLst/>
                        </a:rPr>
                        <a:t>82.37960</a:t>
                      </a:r>
                      <a:endParaRPr lang="en-CA" sz="800" kern="10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tc>
                  <a:txBody>
                    <a:bodyPr/>
                    <a:lstStyle/>
                    <a:p>
                      <a:pPr algn="just">
                        <a:lnSpc>
                          <a:spcPct val="107000"/>
                        </a:lnSpc>
                      </a:pPr>
                      <a:r>
                        <a:rPr lang="en-US" sz="900" kern="100" dirty="0">
                          <a:effectLst/>
                        </a:rPr>
                        <a:t> </a:t>
                      </a:r>
                      <a:endParaRPr lang="en-CA" sz="8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7225" marR="37225" marT="37225" marB="37225" anchor="ctr"/>
                </a:tc>
                <a:extLst>
                  <a:ext uri="{0D108BD9-81ED-4DB2-BD59-A6C34878D82A}">
                    <a16:rowId xmlns:a16="http://schemas.microsoft.com/office/drawing/2014/main" val="58339273"/>
                  </a:ext>
                </a:extLst>
              </a:tr>
            </a:tbl>
          </a:graphicData>
        </a:graphic>
      </p:graphicFrame>
      <p:sp>
        <p:nvSpPr>
          <p:cNvPr id="12" name="TextBox 11">
            <a:extLst>
              <a:ext uri="{FF2B5EF4-FFF2-40B4-BE49-F238E27FC236}">
                <a16:creationId xmlns:a16="http://schemas.microsoft.com/office/drawing/2014/main" id="{9407A1B1-CEDC-A56E-9247-FF49AF9BF180}"/>
              </a:ext>
            </a:extLst>
          </p:cNvPr>
          <p:cNvSpPr txBox="1"/>
          <p:nvPr/>
        </p:nvSpPr>
        <p:spPr>
          <a:xfrm>
            <a:off x="5122164" y="533476"/>
            <a:ext cx="1780199" cy="584775"/>
          </a:xfrm>
          <a:prstGeom prst="rect">
            <a:avLst/>
          </a:prstGeom>
          <a:noFill/>
        </p:spPr>
        <p:txBody>
          <a:bodyPr wrap="square" rtlCol="0">
            <a:spAutoFit/>
          </a:bodyPr>
          <a:lstStyle/>
          <a:p>
            <a:r>
              <a:rPr lang="en-US" sz="3200" b="0" i="0" dirty="0">
                <a:solidFill>
                  <a:srgbClr val="0D0D0D"/>
                </a:solidFill>
                <a:effectLst/>
                <a:latin typeface="Söhne"/>
              </a:rPr>
              <a:t>Results</a:t>
            </a:r>
            <a:endParaRPr lang="en-CA" sz="3200" dirty="0"/>
          </a:p>
        </p:txBody>
      </p:sp>
    </p:spTree>
    <p:extLst>
      <p:ext uri="{BB962C8B-B14F-4D97-AF65-F5344CB8AC3E}">
        <p14:creationId xmlns:p14="http://schemas.microsoft.com/office/powerpoint/2010/main" val="1790278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8CC3DF-E703-F7BE-8038-BF98E96568C1}"/>
              </a:ext>
            </a:extLst>
          </p:cNvPr>
          <p:cNvSpPr txBox="1"/>
          <p:nvPr/>
        </p:nvSpPr>
        <p:spPr>
          <a:xfrm>
            <a:off x="3966856" y="722166"/>
            <a:ext cx="9208008" cy="584775"/>
          </a:xfrm>
          <a:prstGeom prst="rect">
            <a:avLst/>
          </a:prstGeom>
          <a:noFill/>
        </p:spPr>
        <p:txBody>
          <a:bodyPr wrap="square" rtlCol="0">
            <a:spAutoFit/>
          </a:bodyPr>
          <a:lstStyle/>
          <a:p>
            <a:r>
              <a:rPr lang="en-US" sz="3200" b="0" i="0" dirty="0">
                <a:solidFill>
                  <a:srgbClr val="0D0D0D"/>
                </a:solidFill>
                <a:effectLst/>
                <a:latin typeface="Söhne"/>
              </a:rPr>
              <a:t>Results Discussion </a:t>
            </a:r>
            <a:r>
              <a:rPr lang="en-CA" sz="3200" b="0" i="0" dirty="0">
                <a:solidFill>
                  <a:srgbClr val="0D0D0D"/>
                </a:solidFill>
                <a:effectLst/>
                <a:latin typeface="Söhne"/>
              </a:rPr>
              <a:t>(</a:t>
            </a:r>
            <a:r>
              <a:rPr lang="en-US" altLang="zh-CN" sz="3200" dirty="0">
                <a:solidFill>
                  <a:srgbClr val="0D0D0D"/>
                </a:solidFill>
                <a:latin typeface="Times New Roman" panose="02020603050405020304" pitchFamily="18" charset="0"/>
                <a:cs typeface="Times New Roman" panose="02020603050405020304" pitchFamily="18" charset="0"/>
              </a:rPr>
              <a:t>Ⅰ</a:t>
            </a:r>
            <a:r>
              <a:rPr lang="en-CA" altLang="zh-CN" sz="3200" dirty="0">
                <a:solidFill>
                  <a:srgbClr val="0D0D0D"/>
                </a:solidFill>
                <a:latin typeface="Söhne"/>
                <a:cs typeface="Times New Roman" panose="02020603050405020304" pitchFamily="18" charset="0"/>
              </a:rPr>
              <a:t>)</a:t>
            </a:r>
            <a:endParaRPr lang="en-CA" sz="3200" dirty="0"/>
          </a:p>
        </p:txBody>
      </p:sp>
      <p:sp>
        <p:nvSpPr>
          <p:cNvPr id="5" name="TextBox 4">
            <a:extLst>
              <a:ext uri="{FF2B5EF4-FFF2-40B4-BE49-F238E27FC236}">
                <a16:creationId xmlns:a16="http://schemas.microsoft.com/office/drawing/2014/main" id="{D46678C5-8D5F-EA74-DF22-601A0E9E2A91}"/>
              </a:ext>
            </a:extLst>
          </p:cNvPr>
          <p:cNvSpPr txBox="1"/>
          <p:nvPr/>
        </p:nvSpPr>
        <p:spPr>
          <a:xfrm>
            <a:off x="1903908" y="2024689"/>
            <a:ext cx="8384184" cy="389504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For a 1,000-square-foot increase, this translates to approximately a 15% increase in the house price.</a:t>
            </a:r>
          </a:p>
          <a:p>
            <a:pPr marL="285750" indent="-285750">
              <a:lnSpc>
                <a:spcPct val="200000"/>
              </a:lnSpc>
              <a:buFont typeface="Arial" panose="020B0604020202020204" pitchFamily="34" charset="0"/>
              <a:buChar char="•"/>
            </a:pPr>
            <a:r>
              <a:rPr lang="en-US" dirty="0"/>
              <a:t>A 6.3% increase in house price for a one-unit increase in land size</a:t>
            </a:r>
          </a:p>
          <a:p>
            <a:pPr marL="285750" indent="-285750">
              <a:lnSpc>
                <a:spcPct val="200000"/>
              </a:lnSpc>
              <a:buFont typeface="Arial" panose="020B0604020202020204" pitchFamily="34" charset="0"/>
              <a:buChar char="•"/>
            </a:pPr>
            <a:r>
              <a:rPr lang="en-US" dirty="0"/>
              <a:t>A 1.91% decrease in house price for 10 years older in the age of the home</a:t>
            </a:r>
          </a:p>
          <a:p>
            <a:pPr marL="285750" indent="-285750">
              <a:lnSpc>
                <a:spcPct val="200000"/>
              </a:lnSpc>
              <a:buFont typeface="Arial" panose="020B0604020202020204" pitchFamily="34" charset="0"/>
              <a:buChar char="•"/>
            </a:pPr>
            <a:r>
              <a:rPr lang="en-US" dirty="0"/>
              <a:t>An 8% increase in house price if the property has a garage</a:t>
            </a:r>
          </a:p>
          <a:p>
            <a:pPr marL="285750" indent="-285750">
              <a:lnSpc>
                <a:spcPct val="200000"/>
              </a:lnSpc>
              <a:buFont typeface="Arial" panose="020B0604020202020204" pitchFamily="34" charset="0"/>
              <a:buChar char="•"/>
            </a:pPr>
            <a:r>
              <a:rPr lang="en-US" b="0" i="0" dirty="0">
                <a:solidFill>
                  <a:srgbClr val="0D0D0D"/>
                </a:solidFill>
                <a:effectLst/>
                <a:latin typeface="Söhne"/>
              </a:rPr>
              <a:t>A 16.1% increase in house price for properties considered to have good construction quality</a:t>
            </a:r>
            <a:endParaRPr lang="en-CA" dirty="0"/>
          </a:p>
        </p:txBody>
      </p:sp>
      <p:sp>
        <p:nvSpPr>
          <p:cNvPr id="2" name="TextBox 1">
            <a:extLst>
              <a:ext uri="{FF2B5EF4-FFF2-40B4-BE49-F238E27FC236}">
                <a16:creationId xmlns:a16="http://schemas.microsoft.com/office/drawing/2014/main" id="{728B1732-D263-F90D-0DFF-39E69075681A}"/>
              </a:ext>
            </a:extLst>
          </p:cNvPr>
          <p:cNvSpPr txBox="1"/>
          <p:nvPr/>
        </p:nvSpPr>
        <p:spPr>
          <a:xfrm>
            <a:off x="838986" y="1506088"/>
            <a:ext cx="3205114" cy="400110"/>
          </a:xfrm>
          <a:prstGeom prst="rect">
            <a:avLst/>
          </a:prstGeom>
          <a:noFill/>
        </p:spPr>
        <p:txBody>
          <a:bodyPr wrap="square" rtlCol="0">
            <a:spAutoFit/>
          </a:bodyPr>
          <a:lstStyle/>
          <a:p>
            <a:r>
              <a:rPr lang="en-CA" sz="2000" dirty="0"/>
              <a:t>Hedonic parameters:</a:t>
            </a:r>
          </a:p>
        </p:txBody>
      </p:sp>
    </p:spTree>
    <p:extLst>
      <p:ext uri="{BB962C8B-B14F-4D97-AF65-F5344CB8AC3E}">
        <p14:creationId xmlns:p14="http://schemas.microsoft.com/office/powerpoint/2010/main" val="390576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8CC3DF-E703-F7BE-8038-BF98E96568C1}"/>
              </a:ext>
            </a:extLst>
          </p:cNvPr>
          <p:cNvSpPr txBox="1"/>
          <p:nvPr/>
        </p:nvSpPr>
        <p:spPr>
          <a:xfrm>
            <a:off x="3872588" y="712739"/>
            <a:ext cx="9208008" cy="584775"/>
          </a:xfrm>
          <a:prstGeom prst="rect">
            <a:avLst/>
          </a:prstGeom>
          <a:noFill/>
        </p:spPr>
        <p:txBody>
          <a:bodyPr wrap="square" rtlCol="0">
            <a:spAutoFit/>
          </a:bodyPr>
          <a:lstStyle/>
          <a:p>
            <a:r>
              <a:rPr lang="en-US" sz="3200" b="0" i="0" dirty="0">
                <a:solidFill>
                  <a:srgbClr val="0D0D0D"/>
                </a:solidFill>
                <a:effectLst/>
                <a:latin typeface="Söhne"/>
              </a:rPr>
              <a:t>Results Discussion </a:t>
            </a:r>
            <a:r>
              <a:rPr lang="en-CA" sz="3200" b="0" i="0" dirty="0">
                <a:solidFill>
                  <a:srgbClr val="0D0D0D"/>
                </a:solidFill>
                <a:effectLst/>
                <a:latin typeface="Söhne"/>
              </a:rPr>
              <a:t>(</a:t>
            </a:r>
            <a:r>
              <a:rPr lang="en-US" altLang="zh-CN" sz="3200" b="0" i="0" dirty="0">
                <a:solidFill>
                  <a:srgbClr val="0D0D0D"/>
                </a:solidFill>
                <a:effectLst/>
                <a:latin typeface="Times New Roman" panose="02020603050405020304" pitchFamily="18" charset="0"/>
                <a:cs typeface="Times New Roman" panose="02020603050405020304" pitchFamily="18" charset="0"/>
              </a:rPr>
              <a:t>Ⅱ</a:t>
            </a:r>
            <a:r>
              <a:rPr lang="en-CA" altLang="zh-CN" sz="3200" dirty="0">
                <a:solidFill>
                  <a:srgbClr val="0D0D0D"/>
                </a:solidFill>
                <a:latin typeface="Söhne"/>
                <a:cs typeface="Times New Roman" panose="02020603050405020304" pitchFamily="18" charset="0"/>
              </a:rPr>
              <a:t>)</a:t>
            </a:r>
            <a:endParaRPr lang="en-CA" sz="3200" dirty="0"/>
          </a:p>
        </p:txBody>
      </p:sp>
      <p:sp>
        <p:nvSpPr>
          <p:cNvPr id="5" name="TextBox 4">
            <a:extLst>
              <a:ext uri="{FF2B5EF4-FFF2-40B4-BE49-F238E27FC236}">
                <a16:creationId xmlns:a16="http://schemas.microsoft.com/office/drawing/2014/main" id="{D46678C5-8D5F-EA74-DF22-601A0E9E2A91}"/>
              </a:ext>
            </a:extLst>
          </p:cNvPr>
          <p:cNvSpPr txBox="1"/>
          <p:nvPr/>
        </p:nvSpPr>
        <p:spPr>
          <a:xfrm>
            <a:off x="1938167" y="2644619"/>
            <a:ext cx="8054246" cy="223375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House in area where wildfire took place have on average lower price(-11%)</a:t>
            </a:r>
          </a:p>
          <a:p>
            <a:pPr marL="285750" indent="-285750">
              <a:lnSpc>
                <a:spcPct val="200000"/>
              </a:lnSpc>
              <a:buFont typeface="Arial" panose="020B0604020202020204" pitchFamily="34" charset="0"/>
              <a:buChar char="•"/>
            </a:pPr>
            <a:r>
              <a:rPr lang="en-US" dirty="0"/>
              <a:t>There is no difference on average price of houses between before and after</a:t>
            </a:r>
            <a:endParaRPr lang="en-CA" dirty="0"/>
          </a:p>
          <a:p>
            <a:pPr marL="285750" indent="-285750">
              <a:lnSpc>
                <a:spcPct val="200000"/>
              </a:lnSpc>
              <a:buFont typeface="Arial" panose="020B0604020202020204" pitchFamily="34" charset="0"/>
              <a:buChar char="•"/>
            </a:pPr>
            <a:r>
              <a:rPr lang="en-CA" dirty="0"/>
              <a:t>The interaction term suggest no significant affect our price on the wildfire affected areas after the wildfire</a:t>
            </a:r>
            <a:endParaRPr lang="en-US" dirty="0"/>
          </a:p>
        </p:txBody>
      </p:sp>
      <p:sp>
        <p:nvSpPr>
          <p:cNvPr id="2" name="TextBox 1">
            <a:extLst>
              <a:ext uri="{FF2B5EF4-FFF2-40B4-BE49-F238E27FC236}">
                <a16:creationId xmlns:a16="http://schemas.microsoft.com/office/drawing/2014/main" id="{02F93E1D-0107-2FFC-F1EE-A21802FC4AE9}"/>
              </a:ext>
            </a:extLst>
          </p:cNvPr>
          <p:cNvSpPr txBox="1"/>
          <p:nvPr/>
        </p:nvSpPr>
        <p:spPr>
          <a:xfrm>
            <a:off x="1336777" y="2244509"/>
            <a:ext cx="2149311" cy="400110"/>
          </a:xfrm>
          <a:prstGeom prst="rect">
            <a:avLst/>
          </a:prstGeom>
          <a:noFill/>
        </p:spPr>
        <p:txBody>
          <a:bodyPr wrap="square" rtlCol="0">
            <a:spAutoFit/>
          </a:bodyPr>
          <a:lstStyle/>
          <a:p>
            <a:r>
              <a:rPr lang="en-CA" sz="2000" dirty="0"/>
              <a:t>Wildfire:</a:t>
            </a:r>
          </a:p>
        </p:txBody>
      </p:sp>
    </p:spTree>
    <p:extLst>
      <p:ext uri="{BB962C8B-B14F-4D97-AF65-F5344CB8AC3E}">
        <p14:creationId xmlns:p14="http://schemas.microsoft.com/office/powerpoint/2010/main" val="1908258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559</TotalTime>
  <Words>856</Words>
  <Application>Microsoft Office PowerPoint</Application>
  <PresentationFormat>Widescreen</PresentationFormat>
  <Paragraphs>211</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Söhne</vt:lpstr>
      <vt:lpstr>Aptos</vt:lpstr>
      <vt:lpstr>Aptos Display</vt:lpstr>
      <vt:lpstr>Arial</vt:lpstr>
      <vt:lpstr>Calibri</vt:lpstr>
      <vt:lpstr>Cambria Math</vt:lpstr>
      <vt:lpstr>Times New Roman</vt:lpstr>
      <vt:lpstr>Office Theme</vt:lpstr>
      <vt:lpstr>Wildfire Impact on Halifax Housing Prices: A Hedonic Analysis</vt:lpstr>
      <vt:lpstr>Halifax wildfire in May 2023</vt:lpstr>
      <vt:lpstr>PowerPoint Presentation</vt:lpstr>
      <vt:lpstr>PowerPoint Presentation</vt:lpstr>
      <vt:lpstr>Methodology: The  Hedonic price model and D-i-D </vt:lpstr>
      <vt:lpstr>PowerPoint Presentation</vt:lpstr>
      <vt:lpstr>PowerPoint Presentation</vt:lpstr>
      <vt:lpstr>PowerPoint Presentation</vt:lpstr>
      <vt:lpstr>PowerPoint Presentation</vt:lpstr>
      <vt:lpstr>PowerPoint Presentation</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Wildfire Impact on Halifax Housing Prices: A Hedonic Analysis</dc:title>
  <dc:creator>Chen Zhang</dc:creator>
  <cp:lastModifiedBy>Chen Zhang</cp:lastModifiedBy>
  <cp:revision>21</cp:revision>
  <dcterms:created xsi:type="dcterms:W3CDTF">2024-03-21T00:00:38Z</dcterms:created>
  <dcterms:modified xsi:type="dcterms:W3CDTF">2024-03-22T02:53:05Z</dcterms:modified>
</cp:coreProperties>
</file>