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65" r:id="rId2"/>
  </p:sldMasterIdLst>
  <p:notesMasterIdLst>
    <p:notesMasterId r:id="rId20"/>
  </p:notesMasterIdLst>
  <p:handoutMasterIdLst>
    <p:handoutMasterId r:id="rId21"/>
  </p:handoutMasterIdLst>
  <p:sldIdLst>
    <p:sldId id="256" r:id="rId3"/>
    <p:sldId id="345" r:id="rId4"/>
    <p:sldId id="267" r:id="rId5"/>
    <p:sldId id="358" r:id="rId6"/>
    <p:sldId id="359" r:id="rId7"/>
    <p:sldId id="349" r:id="rId8"/>
    <p:sldId id="355" r:id="rId9"/>
    <p:sldId id="363" r:id="rId10"/>
    <p:sldId id="302" r:id="rId11"/>
    <p:sldId id="356" r:id="rId12"/>
    <p:sldId id="366" r:id="rId13"/>
    <p:sldId id="365" r:id="rId14"/>
    <p:sldId id="364" r:id="rId15"/>
    <p:sldId id="354" r:id="rId16"/>
    <p:sldId id="362" r:id="rId17"/>
    <p:sldId id="357" r:id="rId18"/>
    <p:sldId id="260" r:id="rId19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ier, Chris" initials="MC" lastIdx="5" clrIdx="0">
    <p:extLst>
      <p:ext uri="{19B8F6BF-5375-455C-9EA6-DF929625EA0E}">
        <p15:presenceInfo xmlns:p15="http://schemas.microsoft.com/office/powerpoint/2012/main" userId="S::chris.matier@parl.gc.ca::c51f3e32-7e01-4ca1-b67b-df78af4726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272F"/>
    <a:srgbClr val="67171B"/>
    <a:srgbClr val="2F5271"/>
    <a:srgbClr val="EF3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0" autoAdjust="0"/>
    <p:restoredTop sz="51214" autoAdjust="0"/>
  </p:normalViewPr>
  <p:slideViewPr>
    <p:cSldViewPr snapToGrid="0" snapToObjects="1">
      <p:cViewPr varScale="1">
        <p:scale>
          <a:sx n="58" d="100"/>
          <a:sy n="58" d="100"/>
        </p:scale>
        <p:origin x="318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k, Sloane : PBO-DPB" userId="384861ec-f198-48e6-8ecf-b9b34a22b517" providerId="ADAL" clId="{679B4895-B143-4E37-9055-2078CA61FAE4}"/>
    <pc:docChg chg="modSld">
      <pc:chgData name="Mask, Sloane : PBO-DPB" userId="384861ec-f198-48e6-8ecf-b9b34a22b517" providerId="ADAL" clId="{679B4895-B143-4E37-9055-2078CA61FAE4}" dt="2024-11-08T21:34:46.533" v="16" actId="20577"/>
      <pc:docMkLst>
        <pc:docMk/>
      </pc:docMkLst>
      <pc:sldChg chg="modNotesTx">
        <pc:chgData name="Mask, Sloane : PBO-DPB" userId="384861ec-f198-48e6-8ecf-b9b34a22b517" providerId="ADAL" clId="{679B4895-B143-4E37-9055-2078CA61FAE4}" dt="2024-11-08T21:33:43.737" v="2" actId="5793"/>
        <pc:sldMkLst>
          <pc:docMk/>
          <pc:sldMk cId="2482002504" sldId="267"/>
        </pc:sldMkLst>
      </pc:sldChg>
      <pc:sldChg chg="modNotesTx">
        <pc:chgData name="Mask, Sloane : PBO-DPB" userId="384861ec-f198-48e6-8ecf-b9b34a22b517" providerId="ADAL" clId="{679B4895-B143-4E37-9055-2078CA61FAE4}" dt="2024-11-08T21:34:12.684" v="9" actId="20577"/>
        <pc:sldMkLst>
          <pc:docMk/>
          <pc:sldMk cId="2193392946" sldId="302"/>
        </pc:sldMkLst>
      </pc:sldChg>
      <pc:sldChg chg="modNotesTx">
        <pc:chgData name="Mask, Sloane : PBO-DPB" userId="384861ec-f198-48e6-8ecf-b9b34a22b517" providerId="ADAL" clId="{679B4895-B143-4E37-9055-2078CA61FAE4}" dt="2024-11-08T21:33:37.895" v="0" actId="20577"/>
        <pc:sldMkLst>
          <pc:docMk/>
          <pc:sldMk cId="4226739769" sldId="345"/>
        </pc:sldMkLst>
      </pc:sldChg>
      <pc:sldChg chg="modNotesTx">
        <pc:chgData name="Mask, Sloane : PBO-DPB" userId="384861ec-f198-48e6-8ecf-b9b34a22b517" providerId="ADAL" clId="{679B4895-B143-4E37-9055-2078CA61FAE4}" dt="2024-11-08T21:33:59.719" v="6" actId="5793"/>
        <pc:sldMkLst>
          <pc:docMk/>
          <pc:sldMk cId="2546573476" sldId="349"/>
        </pc:sldMkLst>
      </pc:sldChg>
      <pc:sldChg chg="modNotesTx">
        <pc:chgData name="Mask, Sloane : PBO-DPB" userId="384861ec-f198-48e6-8ecf-b9b34a22b517" providerId="ADAL" clId="{679B4895-B143-4E37-9055-2078CA61FAE4}" dt="2024-11-08T21:34:36.091" v="14" actId="20577"/>
        <pc:sldMkLst>
          <pc:docMk/>
          <pc:sldMk cId="2626700003" sldId="354"/>
        </pc:sldMkLst>
      </pc:sldChg>
      <pc:sldChg chg="modNotesTx">
        <pc:chgData name="Mask, Sloane : PBO-DPB" userId="384861ec-f198-48e6-8ecf-b9b34a22b517" providerId="ADAL" clId="{679B4895-B143-4E37-9055-2078CA61FAE4}" dt="2024-11-08T21:34:04.181" v="7" actId="20577"/>
        <pc:sldMkLst>
          <pc:docMk/>
          <pc:sldMk cId="813404991" sldId="355"/>
        </pc:sldMkLst>
      </pc:sldChg>
      <pc:sldChg chg="modNotesTx">
        <pc:chgData name="Mask, Sloane : PBO-DPB" userId="384861ec-f198-48e6-8ecf-b9b34a22b517" providerId="ADAL" clId="{679B4895-B143-4E37-9055-2078CA61FAE4}" dt="2024-11-08T21:34:17.699" v="10" actId="20577"/>
        <pc:sldMkLst>
          <pc:docMk/>
          <pc:sldMk cId="4096188268" sldId="356"/>
        </pc:sldMkLst>
      </pc:sldChg>
      <pc:sldChg chg="modNotesTx">
        <pc:chgData name="Mask, Sloane : PBO-DPB" userId="384861ec-f198-48e6-8ecf-b9b34a22b517" providerId="ADAL" clId="{679B4895-B143-4E37-9055-2078CA61FAE4}" dt="2024-11-08T21:34:46.533" v="16" actId="20577"/>
        <pc:sldMkLst>
          <pc:docMk/>
          <pc:sldMk cId="4285532716" sldId="357"/>
        </pc:sldMkLst>
      </pc:sldChg>
      <pc:sldChg chg="modNotesTx">
        <pc:chgData name="Mask, Sloane : PBO-DPB" userId="384861ec-f198-48e6-8ecf-b9b34a22b517" providerId="ADAL" clId="{679B4895-B143-4E37-9055-2078CA61FAE4}" dt="2024-11-08T21:33:47.251" v="3" actId="20577"/>
        <pc:sldMkLst>
          <pc:docMk/>
          <pc:sldMk cId="930254804" sldId="358"/>
        </pc:sldMkLst>
      </pc:sldChg>
      <pc:sldChg chg="modNotesTx">
        <pc:chgData name="Mask, Sloane : PBO-DPB" userId="384861ec-f198-48e6-8ecf-b9b34a22b517" providerId="ADAL" clId="{679B4895-B143-4E37-9055-2078CA61FAE4}" dt="2024-11-08T21:33:51.436" v="4" actId="20577"/>
        <pc:sldMkLst>
          <pc:docMk/>
          <pc:sldMk cId="3238266498" sldId="359"/>
        </pc:sldMkLst>
      </pc:sldChg>
      <pc:sldChg chg="modNotesTx">
        <pc:chgData name="Mask, Sloane : PBO-DPB" userId="384861ec-f198-48e6-8ecf-b9b34a22b517" providerId="ADAL" clId="{679B4895-B143-4E37-9055-2078CA61FAE4}" dt="2024-11-08T21:34:40.090" v="15" actId="20577"/>
        <pc:sldMkLst>
          <pc:docMk/>
          <pc:sldMk cId="597087841" sldId="362"/>
        </pc:sldMkLst>
      </pc:sldChg>
      <pc:sldChg chg="modNotesTx">
        <pc:chgData name="Mask, Sloane : PBO-DPB" userId="384861ec-f198-48e6-8ecf-b9b34a22b517" providerId="ADAL" clId="{679B4895-B143-4E37-9055-2078CA61FAE4}" dt="2024-11-08T21:34:08.580" v="8" actId="20577"/>
        <pc:sldMkLst>
          <pc:docMk/>
          <pc:sldMk cId="2559375571" sldId="363"/>
        </pc:sldMkLst>
      </pc:sldChg>
      <pc:sldChg chg="modNotesTx">
        <pc:chgData name="Mask, Sloane : PBO-DPB" userId="384861ec-f198-48e6-8ecf-b9b34a22b517" providerId="ADAL" clId="{679B4895-B143-4E37-9055-2078CA61FAE4}" dt="2024-11-08T21:34:32.124" v="13" actId="20577"/>
        <pc:sldMkLst>
          <pc:docMk/>
          <pc:sldMk cId="1762545432" sldId="364"/>
        </pc:sldMkLst>
      </pc:sldChg>
      <pc:sldChg chg="modNotesTx">
        <pc:chgData name="Mask, Sloane : PBO-DPB" userId="384861ec-f198-48e6-8ecf-b9b34a22b517" providerId="ADAL" clId="{679B4895-B143-4E37-9055-2078CA61FAE4}" dt="2024-11-08T21:34:26.053" v="12" actId="20577"/>
        <pc:sldMkLst>
          <pc:docMk/>
          <pc:sldMk cId="1472132541" sldId="365"/>
        </pc:sldMkLst>
      </pc:sldChg>
      <pc:sldChg chg="modNotesTx">
        <pc:chgData name="Mask, Sloane : PBO-DPB" userId="384861ec-f198-48e6-8ecf-b9b34a22b517" providerId="ADAL" clId="{679B4895-B143-4E37-9055-2078CA61FAE4}" dt="2024-11-08T21:34:21.875" v="11" actId="20577"/>
        <pc:sldMkLst>
          <pc:docMk/>
          <pc:sldMk cId="3569078220" sldId="36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01B063-9664-4427-915B-081FEB4A0C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4A25AB-BB08-45A5-9BC4-858965D04F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A15C0952-C08D-4EC1-B856-F56EB9A16509}" type="datetimeFigureOut">
              <a:rPr lang="en-CA" smtClean="0"/>
              <a:t>2024-11-08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AA8BD-9498-4892-982C-016EF2DC05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8EF9C-074B-4B04-A0B9-D0CA427C6D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0E2953B6-06E0-40F3-ADEA-768C52A10C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7995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ADE8E686-7540-B14A-862B-AC66EE45E3AF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2238" y="1152525"/>
            <a:ext cx="4149725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437221"/>
            <a:ext cx="5547360" cy="3630454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1B9B736F-2F28-B149-8016-29375364E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89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2238" y="1152525"/>
            <a:ext cx="4149725" cy="3111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b="0" i="0" dirty="0">
              <a:solidFill>
                <a:srgbClr val="000000"/>
              </a:solidFill>
              <a:effectLst/>
              <a:latin typeface="ui-sans-serif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B736F-2F28-B149-8016-29375364E0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84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47B79A3A-9DBD-4596-BAAF-BF1973C24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19AE46AC-AA51-407B-BFC3-F62409F5C7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80377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47B79A3A-9DBD-4596-BAAF-BF1973C24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19AE46AC-AA51-407B-BFC3-F62409F5C7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5042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47B79A3A-9DBD-4596-BAAF-BF1973C24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19AE46AC-AA51-407B-BFC3-F62409F5C7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904940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1B9B736F-2F28-B149-8016-29375364E0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80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B736F-2F28-B149-8016-29375364E0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44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B736F-2F28-B149-8016-29375364E0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52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B736F-2F28-B149-8016-29375364E0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63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B736F-2F28-B149-8016-29375364E0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71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B736F-2F28-B149-8016-29375364E0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27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1B9B736F-2F28-B149-8016-29375364E0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52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1B9B736F-2F28-B149-8016-29375364E0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68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B736F-2F28-B149-8016-29375364E0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88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b="0" i="0" dirty="0">
              <a:solidFill>
                <a:srgbClr val="000000"/>
              </a:solidFill>
              <a:effectLst/>
              <a:latin typeface="ui-sans-serif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b="0" i="0" dirty="0">
              <a:solidFill>
                <a:srgbClr val="000000"/>
              </a:solidFill>
              <a:effectLst/>
              <a:latin typeface="ui-sans-serif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B736F-2F28-B149-8016-29375364E0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7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b="0" i="0" dirty="0">
              <a:solidFill>
                <a:srgbClr val="000000"/>
              </a:solidFill>
              <a:effectLst/>
              <a:latin typeface="ui-sans-serif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b="0" i="0" dirty="0">
              <a:solidFill>
                <a:srgbClr val="000000"/>
              </a:solidFill>
              <a:effectLst/>
              <a:latin typeface="ui-sans-serif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B736F-2F28-B149-8016-29375364E0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49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1B9B736F-2F28-B149-8016-29375364E0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65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47B79A3A-9DBD-4596-BAAF-BF1973C24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19AE46AC-AA51-407B-BFC3-F62409F5C7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255653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9615DB-F3C4-6D48-B177-0918EF75BC3C}"/>
              </a:ext>
            </a:extLst>
          </p:cNvPr>
          <p:cNvSpPr/>
          <p:nvPr userDrawn="1"/>
        </p:nvSpPr>
        <p:spPr>
          <a:xfrm>
            <a:off x="4055165" y="3605001"/>
            <a:ext cx="1057524" cy="79513"/>
          </a:xfrm>
          <a:prstGeom prst="rect">
            <a:avLst/>
          </a:prstGeom>
          <a:solidFill>
            <a:srgbClr val="AF2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7DC072F-8798-5049-AAD3-84F9E04570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756" y="4064992"/>
            <a:ext cx="6948488" cy="613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400" b="1">
                <a:solidFill>
                  <a:srgbClr val="2F52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</a:lstStyle>
          <a:p>
            <a:pPr lvl="0"/>
            <a:r>
              <a:rPr lang="en-US" dirty="0"/>
              <a:t>Your Title Here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3969D97-3E15-E64C-8610-5EF252DD9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7756" y="4678527"/>
            <a:ext cx="6948488" cy="3169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D7349B-E074-494C-A66A-E93A2E045C10}"/>
              </a:ext>
            </a:extLst>
          </p:cNvPr>
          <p:cNvSpPr txBox="1"/>
          <p:nvPr userDrawn="1"/>
        </p:nvSpPr>
        <p:spPr>
          <a:xfrm>
            <a:off x="1482291" y="647780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ctr">
              <a:spcBef>
                <a:spcPts val="2400"/>
              </a:spcBef>
            </a:pPr>
            <a:endParaRPr lang="en-US" b="1" dirty="0">
              <a:solidFill>
                <a:srgbClr val="2F527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EBBA03-E762-4947-8E1A-F2ABF143AA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4819" y="1088992"/>
            <a:ext cx="5714363" cy="219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2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3771"/>
            <a:ext cx="7886700" cy="540220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3200" b="0">
                <a:solidFill>
                  <a:srgbClr val="2F52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04523"/>
            <a:ext cx="7886700" cy="50724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900"/>
              </a:spcAft>
              <a:buClr>
                <a:srgbClr val="AF272F"/>
              </a:buClr>
              <a:buNone/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F272F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F272F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F272F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F272F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265" y="6417738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50" b="1">
                <a:solidFill>
                  <a:srgbClr val="2F52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3304DBA-0356-584F-A250-B7FAF5BC4E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AE5B9A-FBB2-8E44-955A-D3CEF84A720C}"/>
              </a:ext>
            </a:extLst>
          </p:cNvPr>
          <p:cNvSpPr/>
          <p:nvPr userDrawn="1"/>
        </p:nvSpPr>
        <p:spPr>
          <a:xfrm>
            <a:off x="682968" y="886062"/>
            <a:ext cx="1057524" cy="45719"/>
          </a:xfrm>
          <a:prstGeom prst="rect">
            <a:avLst/>
          </a:prstGeom>
          <a:solidFill>
            <a:srgbClr val="AF2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5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2A89515-5B0D-0942-B1CE-949CC4D17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28084" y="566638"/>
            <a:ext cx="5528636" cy="6348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914453"/>
            <a:ext cx="7886700" cy="1629699"/>
          </a:xfrm>
          <a:prstGeom prst="rect">
            <a:avLst/>
          </a:prstGeom>
        </p:spPr>
        <p:txBody>
          <a:bodyPr tIns="46800" rIns="0" anchor="t">
            <a:normAutofit/>
          </a:bodyPr>
          <a:lstStyle>
            <a:lvl1pPr algn="ctr">
              <a:defRPr sz="3600" b="1">
                <a:solidFill>
                  <a:srgbClr val="2F52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Your section title here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997120-FD3F-3744-A9A9-B4880EC3239C}"/>
              </a:ext>
            </a:extLst>
          </p:cNvPr>
          <p:cNvSpPr/>
          <p:nvPr userDrawn="1"/>
        </p:nvSpPr>
        <p:spPr>
          <a:xfrm>
            <a:off x="4043238" y="3546107"/>
            <a:ext cx="1057524" cy="79513"/>
          </a:xfrm>
          <a:prstGeom prst="rect">
            <a:avLst/>
          </a:prstGeom>
          <a:solidFill>
            <a:srgbClr val="AF2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9ECB89-E3AC-3A45-AAED-F14E3DD59A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34462" y="1788046"/>
            <a:ext cx="1287580" cy="148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2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C75265D-1164-AB4B-AE1E-F03710F53D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28084" y="3702996"/>
            <a:ext cx="2797410" cy="32123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9615DB-F3C4-6D48-B177-0918EF75BC3C}"/>
              </a:ext>
            </a:extLst>
          </p:cNvPr>
          <p:cNvSpPr/>
          <p:nvPr userDrawn="1"/>
        </p:nvSpPr>
        <p:spPr>
          <a:xfrm>
            <a:off x="4055165" y="3605001"/>
            <a:ext cx="1057524" cy="79513"/>
          </a:xfrm>
          <a:prstGeom prst="rect">
            <a:avLst/>
          </a:prstGeom>
          <a:solidFill>
            <a:srgbClr val="AF2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7DC072F-8798-5049-AAD3-84F9E04570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756" y="4064992"/>
            <a:ext cx="6948488" cy="613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400" b="1">
                <a:solidFill>
                  <a:srgbClr val="2F52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</a:lstStyle>
          <a:p>
            <a:pPr lvl="0"/>
            <a:r>
              <a:rPr lang="en-US" dirty="0"/>
              <a:t>End slide message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D7349B-E074-494C-A66A-E93A2E045C10}"/>
              </a:ext>
            </a:extLst>
          </p:cNvPr>
          <p:cNvSpPr txBox="1"/>
          <p:nvPr userDrawn="1"/>
        </p:nvSpPr>
        <p:spPr>
          <a:xfrm>
            <a:off x="1482291" y="647780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ctr">
              <a:spcBef>
                <a:spcPts val="2400"/>
              </a:spcBef>
            </a:pPr>
            <a:endParaRPr lang="en-US" b="1" dirty="0">
              <a:solidFill>
                <a:srgbClr val="2F527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BBB42F-07E8-1340-AFFD-1D4A081D3A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14819" y="1088992"/>
            <a:ext cx="5714363" cy="219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72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9615DB-F3C4-6D48-B177-0918EF75BC3C}"/>
              </a:ext>
            </a:extLst>
          </p:cNvPr>
          <p:cNvSpPr/>
          <p:nvPr userDrawn="1"/>
        </p:nvSpPr>
        <p:spPr>
          <a:xfrm>
            <a:off x="4055165" y="3605001"/>
            <a:ext cx="1057524" cy="79513"/>
          </a:xfrm>
          <a:prstGeom prst="rect">
            <a:avLst/>
          </a:prstGeom>
          <a:solidFill>
            <a:srgbClr val="AF2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7DC072F-8798-5049-AAD3-84F9E04570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756" y="4064992"/>
            <a:ext cx="6948488" cy="613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400" b="1">
                <a:solidFill>
                  <a:srgbClr val="2F52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</a:lstStyle>
          <a:p>
            <a:pPr lvl="0"/>
            <a:r>
              <a:rPr lang="en-US" dirty="0"/>
              <a:t>Your Title Here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3969D97-3E15-E64C-8610-5EF252DD9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7756" y="4678527"/>
            <a:ext cx="6948488" cy="3169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D7349B-E074-494C-A66A-E93A2E045C10}"/>
              </a:ext>
            </a:extLst>
          </p:cNvPr>
          <p:cNvSpPr txBox="1"/>
          <p:nvPr userDrawn="1"/>
        </p:nvSpPr>
        <p:spPr>
          <a:xfrm>
            <a:off x="1482291" y="647780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ctr">
              <a:spcBef>
                <a:spcPts val="2400"/>
              </a:spcBef>
            </a:pPr>
            <a:endParaRPr lang="en-US" b="1" dirty="0">
              <a:solidFill>
                <a:srgbClr val="2F527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EBBA03-E762-4947-8E1A-F2ABF143AA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4819" y="1088992"/>
            <a:ext cx="5714363" cy="219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1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91542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3600" b="1">
                <a:solidFill>
                  <a:srgbClr val="2F52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AF272F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AF272F"/>
              </a:buCl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AF272F"/>
              </a:buCl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AF272F"/>
              </a:buCl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AF272F"/>
              </a:buCl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50" b="1">
                <a:solidFill>
                  <a:srgbClr val="2F52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0304739-9C12-6E4D-B8B4-E58727F4280D}" type="datetime4">
              <a:rPr lang="en-CA" smtClean="0"/>
              <a:pPr/>
              <a:t>November 8, 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50" b="1">
                <a:solidFill>
                  <a:srgbClr val="2F52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3304DBA-0356-584F-A250-B7FAF5BC4E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AE5B9A-FBB2-8E44-955A-D3CEF84A720C}"/>
              </a:ext>
            </a:extLst>
          </p:cNvPr>
          <p:cNvSpPr/>
          <p:nvPr userDrawn="1"/>
        </p:nvSpPr>
        <p:spPr>
          <a:xfrm>
            <a:off x="628650" y="1477156"/>
            <a:ext cx="1057524" cy="79513"/>
          </a:xfrm>
          <a:prstGeom prst="rect">
            <a:avLst/>
          </a:prstGeom>
          <a:solidFill>
            <a:srgbClr val="AF2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3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2A89515-5B0D-0942-B1CE-949CC4D17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28084" y="566638"/>
            <a:ext cx="5528636" cy="6348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914453"/>
            <a:ext cx="7886700" cy="1629699"/>
          </a:xfrm>
          <a:prstGeom prst="rect">
            <a:avLst/>
          </a:prstGeom>
        </p:spPr>
        <p:txBody>
          <a:bodyPr tIns="46800" rIns="0" anchor="t">
            <a:normAutofit/>
          </a:bodyPr>
          <a:lstStyle>
            <a:lvl1pPr algn="ctr">
              <a:defRPr sz="3600" b="1">
                <a:solidFill>
                  <a:srgbClr val="2F52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Your section title here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997120-FD3F-3744-A9A9-B4880EC3239C}"/>
              </a:ext>
            </a:extLst>
          </p:cNvPr>
          <p:cNvSpPr/>
          <p:nvPr userDrawn="1"/>
        </p:nvSpPr>
        <p:spPr>
          <a:xfrm>
            <a:off x="4043238" y="3546107"/>
            <a:ext cx="1057524" cy="79513"/>
          </a:xfrm>
          <a:prstGeom prst="rect">
            <a:avLst/>
          </a:prstGeom>
          <a:solidFill>
            <a:srgbClr val="AF2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9ECB89-E3AC-3A45-AAED-F14E3DD59A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34462" y="1788046"/>
            <a:ext cx="1287580" cy="148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5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C75265D-1164-AB4B-AE1E-F03710F53D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28084" y="566638"/>
            <a:ext cx="5528636" cy="634871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9615DB-F3C4-6D48-B177-0918EF75BC3C}"/>
              </a:ext>
            </a:extLst>
          </p:cNvPr>
          <p:cNvSpPr/>
          <p:nvPr userDrawn="1"/>
        </p:nvSpPr>
        <p:spPr>
          <a:xfrm>
            <a:off x="4055165" y="3605001"/>
            <a:ext cx="1057524" cy="79513"/>
          </a:xfrm>
          <a:prstGeom prst="rect">
            <a:avLst/>
          </a:prstGeom>
          <a:solidFill>
            <a:srgbClr val="AF2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7DC072F-8798-5049-AAD3-84F9E04570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756" y="4064992"/>
            <a:ext cx="6948488" cy="613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400" b="1">
                <a:solidFill>
                  <a:srgbClr val="2F52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</a:lstStyle>
          <a:p>
            <a:pPr lvl="0"/>
            <a:r>
              <a:rPr lang="en-US" dirty="0"/>
              <a:t>End slide message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D7349B-E074-494C-A66A-E93A2E045C10}"/>
              </a:ext>
            </a:extLst>
          </p:cNvPr>
          <p:cNvSpPr txBox="1"/>
          <p:nvPr userDrawn="1"/>
        </p:nvSpPr>
        <p:spPr>
          <a:xfrm>
            <a:off x="1482291" y="647780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ctr">
              <a:spcBef>
                <a:spcPts val="2400"/>
              </a:spcBef>
            </a:pPr>
            <a:endParaRPr lang="en-US" b="1" dirty="0">
              <a:solidFill>
                <a:srgbClr val="2F527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BBB42F-07E8-1340-AFFD-1D4A081D3A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14819" y="1088992"/>
            <a:ext cx="5714363" cy="219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8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91543"/>
          </a:xfrm>
          <a:prstGeom prst="rect">
            <a:avLst/>
          </a:prstGeom>
        </p:spPr>
        <p:txBody>
          <a:bodyPr vert="horz" lIns="0" tIns="46800" rIns="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rgbClr val="2F52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3304DBA-0356-584F-A250-B7FAF5BC4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7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2F52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AF272F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F272F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F272F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F272F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F272F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91543"/>
          </a:xfrm>
          <a:prstGeom prst="rect">
            <a:avLst/>
          </a:prstGeom>
        </p:spPr>
        <p:txBody>
          <a:bodyPr vert="horz" lIns="0" tIns="46800" rIns="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rgbClr val="2F52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3D781C3-4D5B-1C4D-8BD8-031A7AB8F798}" type="datetime4">
              <a:rPr lang="en-CA" smtClean="0"/>
              <a:pPr/>
              <a:t>November 8, 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rgbClr val="2F52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3304DBA-0356-584F-A250-B7FAF5BC4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7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2F52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AF272F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F272F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F272F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F272F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F272F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bo-dpb@parl.gc.ca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558513-76EB-CD45-B95F-229A631E42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011168"/>
            <a:ext cx="9144000" cy="1504107"/>
          </a:xfrm>
        </p:spPr>
        <p:txBody>
          <a:bodyPr>
            <a:normAutofit/>
          </a:bodyPr>
          <a:lstStyle/>
          <a:p>
            <a:r>
              <a:rPr lang="en-US" sz="3400" i="1" dirty="0">
                <a:latin typeface="Segoe UI" panose="020B0502040204020203" pitchFamily="34" charset="0"/>
                <a:cs typeface="Segoe UI" panose="020B0502040204020203" pitchFamily="34" charset="0"/>
              </a:rPr>
              <a:t>Canada’s Bottom line</a:t>
            </a:r>
          </a:p>
          <a:p>
            <a:r>
              <a:rPr lang="en-US" sz="2700" dirty="0">
                <a:latin typeface="Segoe UI" panose="020B0502040204020203" pitchFamily="34" charset="0"/>
                <a:cs typeface="Segoe UI" panose="020B0502040204020203" pitchFamily="34" charset="0"/>
              </a:rPr>
              <a:t>The State of the Economy and Government Finances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C63AC72-3B45-9F42-BBC1-25545252D4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9401" y="5401056"/>
            <a:ext cx="6948488" cy="1179626"/>
          </a:xfrm>
        </p:spPr>
        <p:txBody>
          <a:bodyPr>
            <a:normAutofit/>
          </a:bodyPr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Ottawa, November 2024</a:t>
            </a:r>
          </a:p>
          <a:p>
            <a:r>
              <a:rPr lang="fr-CA" b="1" dirty="0">
                <a:solidFill>
                  <a:srgbClr val="2F52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Presentation to                                                                           </a:t>
            </a:r>
          </a:p>
          <a:p>
            <a:r>
              <a:rPr lang="fr-CA" b="1" dirty="0">
                <a:solidFill>
                  <a:srgbClr val="2F52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OEA/CABE                                                                                                      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3256FF-A0E7-094B-BFC4-FA00DFDD86BC}"/>
              </a:ext>
            </a:extLst>
          </p:cNvPr>
          <p:cNvSpPr txBox="1"/>
          <p:nvPr/>
        </p:nvSpPr>
        <p:spPr>
          <a:xfrm>
            <a:off x="4633645" y="577407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ctr">
              <a:spcBef>
                <a:spcPts val="2400"/>
              </a:spcBef>
            </a:pPr>
            <a:endParaRPr lang="en-US" b="1" dirty="0">
              <a:solidFill>
                <a:srgbClr val="2F527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279B9-C4BB-EA40-AB2D-9296BF004EB1}"/>
              </a:ext>
            </a:extLst>
          </p:cNvPr>
          <p:cNvSpPr txBox="1"/>
          <p:nvPr/>
        </p:nvSpPr>
        <p:spPr>
          <a:xfrm>
            <a:off x="2311685" y="347266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ctr">
              <a:spcBef>
                <a:spcPts val="2400"/>
              </a:spcBef>
            </a:pPr>
            <a:endParaRPr lang="en-US" b="1" dirty="0">
              <a:solidFill>
                <a:srgbClr val="2F527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55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CB55-A6BE-4805-A5FD-43CD50E23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40" y="425416"/>
            <a:ext cx="8704660" cy="1191542"/>
          </a:xfrm>
        </p:spPr>
        <p:txBody>
          <a:bodyPr>
            <a:normAutofit fontScale="90000"/>
          </a:bodyPr>
          <a:lstStyle/>
          <a:p>
            <a:r>
              <a:rPr lang="en-CA" sz="4000" dirty="0">
                <a:latin typeface="Segoe UI" panose="020B0502040204020203" pitchFamily="34" charset="0"/>
                <a:cs typeface="Segoe UI" panose="020B0502040204020203" pitchFamily="34" charset="0"/>
              </a:rPr>
              <a:t>Full-Time Equivalents in the Federal Public Service </a:t>
            </a:r>
            <a:br>
              <a:rPr lang="en-CA" dirty="0"/>
            </a:br>
            <a:endParaRPr lang="en-CA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000175-ADA1-40D0-95AE-764D7386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96990" y="6523082"/>
            <a:ext cx="2057400" cy="365125"/>
          </a:xfrm>
        </p:spPr>
        <p:txBody>
          <a:bodyPr/>
          <a:lstStyle/>
          <a:p>
            <a:fld id="{43304DBA-0356-584F-A250-B7FAF5BC4EA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553DEC-2024-4B83-A62B-8869085BFD58}"/>
              </a:ext>
            </a:extLst>
          </p:cNvPr>
          <p:cNvSpPr txBox="1"/>
          <p:nvPr/>
        </p:nvSpPr>
        <p:spPr>
          <a:xfrm>
            <a:off x="153681" y="1672491"/>
            <a:ext cx="8890307" cy="500691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spcBef>
                <a:spcPts val="2400"/>
              </a:spcBef>
            </a:pPr>
            <a:endParaRPr lang="en-CA" sz="2800" b="1" dirty="0">
              <a:solidFill>
                <a:srgbClr val="2F5271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  <a:p>
            <a:pPr>
              <a:spcBef>
                <a:spcPts val="2400"/>
              </a:spcBef>
            </a:pPr>
            <a:endParaRPr lang="en-CA" sz="2800" b="1" dirty="0">
              <a:solidFill>
                <a:srgbClr val="2F5271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CA" sz="2800" dirty="0">
              <a:solidFill>
                <a:srgbClr val="2F5271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CA" sz="2800" dirty="0">
              <a:solidFill>
                <a:srgbClr val="2F5271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D08930-4005-424B-A545-28B47D436DD3}"/>
              </a:ext>
            </a:extLst>
          </p:cNvPr>
          <p:cNvSpPr txBox="1"/>
          <p:nvPr/>
        </p:nvSpPr>
        <p:spPr>
          <a:xfrm>
            <a:off x="628650" y="3219124"/>
            <a:ext cx="3496735" cy="31816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>
              <a:spcBef>
                <a:spcPts val="2400"/>
              </a:spcBef>
            </a:pPr>
            <a:endParaRPr lang="en-CA" b="1" dirty="0">
              <a:solidFill>
                <a:srgbClr val="2F527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58D599-DEE4-7AEF-1BC4-29564F8DD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58" y="1553877"/>
            <a:ext cx="8524683" cy="530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88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CB55-A6BE-4805-A5FD-43CD50E23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40" y="425416"/>
            <a:ext cx="8704660" cy="1191542"/>
          </a:xfrm>
        </p:spPr>
        <p:txBody>
          <a:bodyPr>
            <a:normAutofit/>
          </a:bodyPr>
          <a:lstStyle/>
          <a:p>
            <a:r>
              <a:rPr lang="en-CA" sz="4000" dirty="0">
                <a:latin typeface="Segoe UI" panose="020B0502040204020203" pitchFamily="34" charset="0"/>
                <a:cs typeface="Segoe UI" panose="020B0502040204020203" pitchFamily="34" charset="0"/>
              </a:rPr>
              <a:t>PBO’s October Fiscal Outlook</a:t>
            </a:r>
            <a:br>
              <a:rPr lang="en-CA" dirty="0"/>
            </a:br>
            <a:endParaRPr lang="en-CA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000175-ADA1-40D0-95AE-764D7386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96990" y="6523082"/>
            <a:ext cx="2057400" cy="365125"/>
          </a:xfrm>
        </p:spPr>
        <p:txBody>
          <a:bodyPr/>
          <a:lstStyle/>
          <a:p>
            <a:fld id="{43304DBA-0356-584F-A250-B7FAF5BC4EA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553DEC-2024-4B83-A62B-8869085BFD58}"/>
              </a:ext>
            </a:extLst>
          </p:cNvPr>
          <p:cNvSpPr txBox="1"/>
          <p:nvPr/>
        </p:nvSpPr>
        <p:spPr>
          <a:xfrm>
            <a:off x="153681" y="1672491"/>
            <a:ext cx="8890307" cy="500691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spcBef>
                <a:spcPts val="2400"/>
              </a:spcBef>
            </a:pPr>
            <a:endParaRPr lang="en-CA" sz="2800" b="1" dirty="0">
              <a:solidFill>
                <a:srgbClr val="2F5271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  <a:p>
            <a:pPr>
              <a:spcBef>
                <a:spcPts val="2400"/>
              </a:spcBef>
            </a:pPr>
            <a:endParaRPr lang="en-CA" sz="2800" b="1" dirty="0">
              <a:solidFill>
                <a:srgbClr val="2F5271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CA" sz="2800" dirty="0">
              <a:solidFill>
                <a:srgbClr val="2F5271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CA" sz="2800" dirty="0">
              <a:solidFill>
                <a:srgbClr val="2F5271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D08930-4005-424B-A545-28B47D436DD3}"/>
              </a:ext>
            </a:extLst>
          </p:cNvPr>
          <p:cNvSpPr txBox="1"/>
          <p:nvPr/>
        </p:nvSpPr>
        <p:spPr>
          <a:xfrm>
            <a:off x="628650" y="3219124"/>
            <a:ext cx="3496735" cy="31816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>
              <a:spcBef>
                <a:spcPts val="2400"/>
              </a:spcBef>
            </a:pPr>
            <a:endParaRPr lang="en-CA" b="1" dirty="0">
              <a:solidFill>
                <a:srgbClr val="2F527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45E840-0EB6-C7F5-04CE-90E4FE5E8996}"/>
              </a:ext>
            </a:extLst>
          </p:cNvPr>
          <p:cNvSpPr txBox="1"/>
          <p:nvPr/>
        </p:nvSpPr>
        <p:spPr>
          <a:xfrm>
            <a:off x="439340" y="1828799"/>
            <a:ext cx="3686045" cy="42712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Bef>
                <a:spcPts val="2400"/>
              </a:spcBef>
            </a:pPr>
            <a:r>
              <a:rPr lang="en-US" sz="1500" i="1" dirty="0">
                <a:solidFill>
                  <a:srgbClr val="2F5271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Billions of dollars (unless otherwise stated)</a:t>
            </a:r>
            <a:endParaRPr lang="en-CA" sz="1500" i="1" dirty="0">
              <a:solidFill>
                <a:srgbClr val="2F5271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96E49D-372F-0E9E-C46D-49403559F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1460"/>
            <a:ext cx="9144000" cy="288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78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CB55-A6BE-4805-A5FD-43CD50E23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40" y="425416"/>
            <a:ext cx="8704660" cy="1191542"/>
          </a:xfrm>
        </p:spPr>
        <p:txBody>
          <a:bodyPr>
            <a:normAutofit fontScale="90000"/>
          </a:bodyPr>
          <a:lstStyle/>
          <a:p>
            <a:r>
              <a:rPr lang="en-CA" sz="4000" dirty="0">
                <a:latin typeface="Segoe UI" panose="020B0502040204020203" pitchFamily="34" charset="0"/>
                <a:cs typeface="Segoe UI" panose="020B0502040204020203" pitchFamily="34" charset="0"/>
              </a:rPr>
              <a:t>PBO’s October Fiscal Outlook                                                Federal Debt and Debt Service Ratios</a:t>
            </a:r>
            <a:br>
              <a:rPr lang="en-CA" dirty="0"/>
            </a:br>
            <a:endParaRPr lang="en-CA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000175-ADA1-40D0-95AE-764D7386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96990" y="6523082"/>
            <a:ext cx="2057400" cy="365125"/>
          </a:xfrm>
        </p:spPr>
        <p:txBody>
          <a:bodyPr/>
          <a:lstStyle/>
          <a:p>
            <a:fld id="{43304DBA-0356-584F-A250-B7FAF5BC4EA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553DEC-2024-4B83-A62B-8869085BFD58}"/>
              </a:ext>
            </a:extLst>
          </p:cNvPr>
          <p:cNvSpPr txBox="1"/>
          <p:nvPr/>
        </p:nvSpPr>
        <p:spPr>
          <a:xfrm>
            <a:off x="153681" y="1672491"/>
            <a:ext cx="8890307" cy="500691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spcBef>
                <a:spcPts val="2400"/>
              </a:spcBef>
            </a:pPr>
            <a:endParaRPr lang="en-CA" sz="2800" b="1" dirty="0">
              <a:solidFill>
                <a:srgbClr val="2F5271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  <a:p>
            <a:pPr>
              <a:spcBef>
                <a:spcPts val="2400"/>
              </a:spcBef>
            </a:pPr>
            <a:endParaRPr lang="en-CA" sz="2800" b="1" dirty="0">
              <a:solidFill>
                <a:srgbClr val="2F5271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CA" sz="2800" dirty="0">
              <a:solidFill>
                <a:srgbClr val="2F5271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CA" sz="2800" dirty="0">
              <a:solidFill>
                <a:srgbClr val="2F5271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D08930-4005-424B-A545-28B47D436DD3}"/>
              </a:ext>
            </a:extLst>
          </p:cNvPr>
          <p:cNvSpPr txBox="1"/>
          <p:nvPr/>
        </p:nvSpPr>
        <p:spPr>
          <a:xfrm>
            <a:off x="628650" y="3219124"/>
            <a:ext cx="3496735" cy="31816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>
              <a:spcBef>
                <a:spcPts val="2400"/>
              </a:spcBef>
            </a:pPr>
            <a:endParaRPr lang="en-CA" b="1" dirty="0">
              <a:solidFill>
                <a:srgbClr val="2F527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CFE6E2-D107-4E87-8212-FC367F5F1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8" y="6590109"/>
            <a:ext cx="3324225" cy="228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FC9C8E-0243-435A-BDAC-774202DE9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675002"/>
            <a:ext cx="8083895" cy="2966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FF6149-BF89-EF41-CA3E-73EC348833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093" y="1944693"/>
            <a:ext cx="8577813" cy="457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32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CB55-A6BE-4805-A5FD-43CD50E23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1542"/>
            <a:ext cx="7886700" cy="365126"/>
          </a:xfrm>
        </p:spPr>
        <p:txBody>
          <a:bodyPr>
            <a:normAutofit fontScale="90000"/>
          </a:bodyPr>
          <a:lstStyle/>
          <a:p>
            <a:r>
              <a:rPr lang="en-CA" dirty="0">
                <a:latin typeface="Segoe UI" panose="020B0502040204020203" pitchFamily="34" charset="0"/>
                <a:cs typeface="Segoe UI" panose="020B0502040204020203" pitchFamily="34" charset="0"/>
              </a:rPr>
              <a:t>The Fiscal Implications of Meeting the NATO Military Spending Target </a:t>
            </a:r>
            <a:br>
              <a:rPr lang="fr-CA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CA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CA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000175-ADA1-40D0-95AE-764D7386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4DBA-0356-584F-A250-B7FAF5BC4EA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4CFA0DF-794B-8474-43A4-F4FB8A908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295" y="1599564"/>
            <a:ext cx="8903404" cy="515868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E6972D-81ED-9A7E-37CA-35099D639198}"/>
              </a:ext>
            </a:extLst>
          </p:cNvPr>
          <p:cNvSpPr txBox="1"/>
          <p:nvPr/>
        </p:nvSpPr>
        <p:spPr>
          <a:xfrm>
            <a:off x="944671" y="1729047"/>
            <a:ext cx="7254653" cy="10972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>
              <a:spcBef>
                <a:spcPts val="2400"/>
              </a:spcBef>
            </a:pPr>
            <a:r>
              <a:rPr lang="en-US" sz="2400" b="1" dirty="0">
                <a:solidFill>
                  <a:srgbClr val="2F5271"/>
                </a:solidFill>
                <a:latin typeface="Arial" charset="0"/>
                <a:ea typeface="Arial" charset="0"/>
                <a:cs typeface="Arial" charset="0"/>
              </a:rPr>
              <a:t>Hypothetical forecast of deficit-to-GDP ratio versus baseline</a:t>
            </a:r>
            <a:endParaRPr lang="en-CA" sz="2400" b="1" dirty="0">
              <a:solidFill>
                <a:srgbClr val="2F527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45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8C974C3-49FE-A947-93CC-896A84D8B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91542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Fiscal Sustainability - 2024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304DBA-0356-584F-A250-B7FAF5BC4EA3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2F52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2F52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8388" y="19901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89CAC6-FACD-430B-B63F-0EB7020E1A5E}"/>
              </a:ext>
            </a:extLst>
          </p:cNvPr>
          <p:cNvSpPr txBox="1"/>
          <p:nvPr/>
        </p:nvSpPr>
        <p:spPr>
          <a:xfrm>
            <a:off x="1142471" y="5752002"/>
            <a:ext cx="7459664" cy="74087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2F527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2F6298-FC46-4A88-9084-CF19DF751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813" y="1491853"/>
            <a:ext cx="6891321" cy="536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00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B35FA2F-E94A-1757-D811-C47F14528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65" y="1676528"/>
            <a:ext cx="7720692" cy="49953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ACA5A7-A2CD-470C-91A5-227CE61D1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Risks and Uncertainty</a:t>
            </a:r>
            <a:endParaRPr lang="en-CA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299438-801B-4D70-827B-6D14AADE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5858" y="6356351"/>
            <a:ext cx="766916" cy="365125"/>
          </a:xfrm>
        </p:spPr>
        <p:txBody>
          <a:bodyPr/>
          <a:lstStyle/>
          <a:p>
            <a:fld id="{43304DBA-0356-584F-A250-B7FAF5BC4EA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535BC7-AD48-4BA2-A8F6-C5449C7C3B8F}"/>
              </a:ext>
            </a:extLst>
          </p:cNvPr>
          <p:cNvSpPr txBox="1"/>
          <p:nvPr/>
        </p:nvSpPr>
        <p:spPr>
          <a:xfrm>
            <a:off x="742950" y="1872343"/>
            <a:ext cx="7658100" cy="36793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>
              <a:spcBef>
                <a:spcPts val="2400"/>
              </a:spcBef>
            </a:pPr>
            <a:endParaRPr lang="en-CA" b="1" dirty="0">
              <a:solidFill>
                <a:srgbClr val="2F527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A48EC-1C77-44B8-AA92-C4AD19036DD7}"/>
              </a:ext>
            </a:extLst>
          </p:cNvPr>
          <p:cNvSpPr txBox="1"/>
          <p:nvPr/>
        </p:nvSpPr>
        <p:spPr>
          <a:xfrm>
            <a:off x="628650" y="1714500"/>
            <a:ext cx="7720693" cy="36793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CA" sz="2400" dirty="0">
              <a:solidFill>
                <a:srgbClr val="2F5271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203E2D-0826-D4E2-8F7A-9CBDCAA49625}"/>
              </a:ext>
            </a:extLst>
          </p:cNvPr>
          <p:cNvSpPr txBox="1"/>
          <p:nvPr/>
        </p:nvSpPr>
        <p:spPr>
          <a:xfrm>
            <a:off x="680357" y="1970314"/>
            <a:ext cx="7720693" cy="33636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I</a:t>
            </a:r>
            <a:r>
              <a:rPr lang="en-CA" sz="3200" dirty="0"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nterest rates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CA" sz="3200" dirty="0"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Geopolitical tensions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CA" sz="3200" dirty="0"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Household spending</a:t>
            </a:r>
          </a:p>
        </p:txBody>
      </p:sp>
    </p:spTree>
    <p:extLst>
      <p:ext uri="{BB962C8B-B14F-4D97-AF65-F5344CB8AC3E}">
        <p14:creationId xmlns:p14="http://schemas.microsoft.com/office/powerpoint/2010/main" val="597087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CA5A7-A2CD-470C-91A5-227CE61D1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Recent and Upcoming Reports</a:t>
            </a:r>
            <a:endParaRPr lang="en-CA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299438-801B-4D70-827B-6D14AADE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4DBA-0356-584F-A250-B7FAF5BC4EA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535BC7-AD48-4BA2-A8F6-C5449C7C3B8F}"/>
              </a:ext>
            </a:extLst>
          </p:cNvPr>
          <p:cNvSpPr txBox="1"/>
          <p:nvPr/>
        </p:nvSpPr>
        <p:spPr>
          <a:xfrm>
            <a:off x="742950" y="1872343"/>
            <a:ext cx="7658100" cy="36793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>
              <a:spcBef>
                <a:spcPts val="2400"/>
              </a:spcBef>
            </a:pPr>
            <a:endParaRPr lang="en-CA" b="1" dirty="0">
              <a:solidFill>
                <a:srgbClr val="2F527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A48EC-1C77-44B8-AA92-C4AD19036DD7}"/>
              </a:ext>
            </a:extLst>
          </p:cNvPr>
          <p:cNvSpPr txBox="1"/>
          <p:nvPr/>
        </p:nvSpPr>
        <p:spPr>
          <a:xfrm>
            <a:off x="680357" y="1970314"/>
            <a:ext cx="7720693" cy="33636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lnSpcReduction="10000"/>
          </a:bodyPr>
          <a:lstStyle/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F5271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Trans Mountain Pipeline – 2024 Report</a:t>
            </a:r>
            <a:endParaRPr lang="en-CA" sz="2400" dirty="0">
              <a:solidFill>
                <a:srgbClr val="2F5271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2F5271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Update on Federal Housing  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2F5271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Guaranteed Basic Income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2F5271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Analysis of the Government’s Fall Statement and Estimates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2F5271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Election Proposal Costing…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22AEB6-9FA2-08B2-9F0F-42F0817252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6346590" y="3652157"/>
            <a:ext cx="2797410" cy="321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32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A9689E-C451-8B44-8D6B-9AADF0CAD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7756" y="4100052"/>
            <a:ext cx="6948488" cy="1738353"/>
          </a:xfrm>
        </p:spPr>
        <p:txBody>
          <a:bodyPr>
            <a:noAutofit/>
          </a:bodyPr>
          <a:lstStyle/>
          <a:p>
            <a:r>
              <a:rPr lang="en-CA" sz="32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hlinkClick r:id="rId3"/>
              </a:rPr>
              <a:t>www.pbo-dpb.ca</a:t>
            </a:r>
          </a:p>
          <a:p>
            <a:r>
              <a:rPr lang="en-CA" sz="32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hlinkClick r:id="rId3"/>
              </a:rPr>
              <a:t>pbo-dpb@parl.gc.ca</a:t>
            </a:r>
            <a:endParaRPr lang="en-US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38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8C974C3-49FE-A947-93CC-896A84D8B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>
                <a:latin typeface="Segoe UI" panose="020B0502040204020203" pitchFamily="34" charset="0"/>
                <a:cs typeface="Segoe UI" panose="020B0502040204020203" pitchFamily="34" charset="0"/>
              </a:rPr>
              <a:t>Why is the PBO doing this work? 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304DBA-0356-584F-A250-B7FAF5BC4EA3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2F52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2F52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8388" y="19901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6D32D56-1797-4079-9953-4DCF5E9BDF0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681316"/>
            <a:ext cx="7886700" cy="449564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CA" sz="2800" dirty="0">
                <a:solidFill>
                  <a:srgbClr val="2F5271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The PBO is an independent Agent of Parliament mandated to provide non-partisan economic and fiscal analysis </a:t>
            </a:r>
            <a:r>
              <a:rPr lang="en-CA" sz="2800" b="1" dirty="0">
                <a:solidFill>
                  <a:srgbClr val="2F5271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D43A99-DA14-4C7D-9AE3-2FA7B412C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099" y="3061098"/>
            <a:ext cx="4060169" cy="26909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189CAC6-FACD-430B-B63F-0EB7020E1A5E}"/>
              </a:ext>
            </a:extLst>
          </p:cNvPr>
          <p:cNvSpPr txBox="1"/>
          <p:nvPr/>
        </p:nvSpPr>
        <p:spPr>
          <a:xfrm>
            <a:off x="1142471" y="5752002"/>
            <a:ext cx="7459664" cy="74087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2F527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Reliable, Trustworthy Information</a:t>
            </a:r>
          </a:p>
        </p:txBody>
      </p:sp>
    </p:spTree>
    <p:extLst>
      <p:ext uri="{BB962C8B-B14F-4D97-AF65-F5344CB8AC3E}">
        <p14:creationId xmlns:p14="http://schemas.microsoft.com/office/powerpoint/2010/main" val="4226739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CB55-A6BE-4805-A5FD-43CD50E23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32387"/>
            <a:ext cx="7886700" cy="524281"/>
          </a:xfrm>
        </p:spPr>
        <p:txBody>
          <a:bodyPr>
            <a:normAutofit fontScale="90000"/>
          </a:bodyPr>
          <a:lstStyle/>
          <a:p>
            <a:r>
              <a:rPr lang="en-CA" sz="4000" dirty="0">
                <a:latin typeface="Segoe UI" panose="020B0502040204020203" pitchFamily="34" charset="0"/>
                <a:cs typeface="Segoe UI" panose="020B0502040204020203" pitchFamily="34" charset="0"/>
              </a:rPr>
              <a:t>Recent Reports</a:t>
            </a:r>
            <a:br>
              <a:rPr lang="fr-CA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CA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CA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000175-ADA1-40D0-95AE-764D7386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4DBA-0356-584F-A250-B7FAF5BC4EA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62BBBE3-C627-9711-16AE-EAD3731DE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75129" y="2045768"/>
            <a:ext cx="2793742" cy="3620689"/>
          </a:xfr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94A408-174D-CABA-63C5-87D0A8E93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27" y="2045769"/>
            <a:ext cx="2705570" cy="36206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4ABEBB-4E5C-CA30-1C0B-33541DAFA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603" y="2017416"/>
            <a:ext cx="2838766" cy="36773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200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CB55-A6BE-4805-A5FD-43CD50E23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1542"/>
            <a:ext cx="7886700" cy="365126"/>
          </a:xfrm>
        </p:spPr>
        <p:txBody>
          <a:bodyPr>
            <a:normAutofit fontScale="90000"/>
          </a:bodyPr>
          <a:lstStyle/>
          <a:p>
            <a:r>
              <a:rPr lang="en-CA" dirty="0">
                <a:latin typeface="Segoe UI" panose="020B0502040204020203" pitchFamily="34" charset="0"/>
                <a:cs typeface="Segoe UI" panose="020B0502040204020203" pitchFamily="34" charset="0"/>
              </a:rPr>
              <a:t>Economic and Fiscal Outlook </a:t>
            </a:r>
            <a:br>
              <a:rPr lang="en-CA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CA" dirty="0">
                <a:latin typeface="Segoe UI" panose="020B0502040204020203" pitchFamily="34" charset="0"/>
                <a:cs typeface="Segoe UI" panose="020B0502040204020203" pitchFamily="34" charset="0"/>
              </a:rPr>
              <a:t>October 2024</a:t>
            </a:r>
            <a:br>
              <a:rPr lang="fr-CA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CA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CA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000175-ADA1-40D0-95AE-764D7386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4DBA-0356-584F-A250-B7FAF5BC4EA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C4DCAF7-3ED9-8C8B-6513-5E4A69DA1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7152" y="1682496"/>
            <a:ext cx="5949696" cy="4916089"/>
          </a:xfrm>
        </p:spPr>
      </p:pic>
    </p:spTree>
    <p:extLst>
      <p:ext uri="{BB962C8B-B14F-4D97-AF65-F5344CB8AC3E}">
        <p14:creationId xmlns:p14="http://schemas.microsoft.com/office/powerpoint/2010/main" val="930254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8C974C3-49FE-A947-93CC-896A84D8B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Segoe UI" panose="020B0502040204020203" pitchFamily="34" charset="0"/>
                <a:cs typeface="Segoe UI" panose="020B0502040204020203" pitchFamily="34" charset="0"/>
              </a:rPr>
              <a:t>PBO’s October Economic Outlook</a:t>
            </a:r>
            <a:r>
              <a:rPr lang="en-CA" sz="3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304DBA-0356-584F-A250-B7FAF5BC4EA3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2F52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2F52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8388" y="19901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89CAC6-FACD-430B-B63F-0EB7020E1A5E}"/>
              </a:ext>
            </a:extLst>
          </p:cNvPr>
          <p:cNvSpPr txBox="1"/>
          <p:nvPr/>
        </p:nvSpPr>
        <p:spPr>
          <a:xfrm>
            <a:off x="1142471" y="5752002"/>
            <a:ext cx="7459664" cy="74087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2F527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4E24DE-F408-4478-9BF1-8A6A0428E6FF}"/>
              </a:ext>
            </a:extLst>
          </p:cNvPr>
          <p:cNvSpPr txBox="1"/>
          <p:nvPr/>
        </p:nvSpPr>
        <p:spPr>
          <a:xfrm>
            <a:off x="2660753" y="6043858"/>
            <a:ext cx="4267200" cy="29386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85000" lnSpcReduction="20000"/>
          </a:bodyPr>
          <a:lstStyle/>
          <a:p>
            <a:pPr algn="ctr">
              <a:spcBef>
                <a:spcPts val="2400"/>
              </a:spcBef>
            </a:pPr>
            <a:endParaRPr lang="en-CA" b="1" dirty="0">
              <a:solidFill>
                <a:srgbClr val="2F527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D388CE-084B-492F-8395-900DA34E1359}"/>
              </a:ext>
            </a:extLst>
          </p:cNvPr>
          <p:cNvSpPr txBox="1"/>
          <p:nvPr/>
        </p:nvSpPr>
        <p:spPr>
          <a:xfrm>
            <a:off x="1197951" y="6043859"/>
            <a:ext cx="5058888" cy="72665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>
              <a:spcBef>
                <a:spcPts val="2400"/>
              </a:spcBef>
            </a:pPr>
            <a:r>
              <a:rPr lang="en-US" sz="1500" dirty="0">
                <a:solidFill>
                  <a:srgbClr val="2F52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Incorporates</a:t>
            </a:r>
            <a:r>
              <a:rPr lang="en-US" sz="1200" dirty="0">
                <a:latin typeface="Segoe UI" panose="020B0502040204020203" pitchFamily="34" charset="0"/>
                <a:ea typeface="Arial" charset="0"/>
                <a:cs typeface="Segoe UI Semibold" panose="020B0702040204020203" pitchFamily="34" charset="0"/>
              </a:rPr>
              <a:t> </a:t>
            </a:r>
            <a:r>
              <a:rPr lang="en-US" sz="1500" dirty="0">
                <a:solidFill>
                  <a:srgbClr val="2F52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up to and including October 1, 2024</a:t>
            </a:r>
            <a:r>
              <a:rPr lang="en-US" sz="1200" dirty="0">
                <a:latin typeface="Segoe UI" panose="020B0502040204020203" pitchFamily="34" charset="0"/>
                <a:ea typeface="Arial" charset="0"/>
                <a:cs typeface="Segoe UI Semibold" panose="020B0702040204020203" pitchFamily="34" charset="0"/>
              </a:rPr>
              <a:t>.</a:t>
            </a:r>
            <a:endParaRPr lang="en-CA" sz="1200" dirty="0">
              <a:latin typeface="Segoe UI" panose="020B0502040204020203" pitchFamily="34" charset="0"/>
              <a:ea typeface="Arial" charset="0"/>
              <a:cs typeface="Segoe UI Semibold" panose="020B07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BD38D6-11E9-5005-5506-E623124D3CF5}"/>
              </a:ext>
            </a:extLst>
          </p:cNvPr>
          <p:cNvSpPr txBox="1"/>
          <p:nvPr/>
        </p:nvSpPr>
        <p:spPr>
          <a:xfrm>
            <a:off x="280086" y="1883382"/>
            <a:ext cx="3665838" cy="2966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85000" lnSpcReduction="20000"/>
          </a:bodyPr>
          <a:lstStyle/>
          <a:p>
            <a:pPr algn="ctr">
              <a:spcBef>
                <a:spcPts val="2400"/>
              </a:spcBef>
            </a:pPr>
            <a:r>
              <a:rPr lang="en-US" i="1" dirty="0">
                <a:solidFill>
                  <a:srgbClr val="2F5271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Per cent (unless otherwise stated)</a:t>
            </a:r>
            <a:endParaRPr lang="en-CA" i="1" dirty="0">
              <a:solidFill>
                <a:srgbClr val="2F5271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45183B-317D-EE7D-9489-DE423B911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0014"/>
            <a:ext cx="9144000" cy="1712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BA5086-8135-6025-24E1-1417F7725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53" y="3873192"/>
            <a:ext cx="8685673" cy="185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6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8C974C3-49FE-A947-93CC-896A84D8B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Segoe UI" panose="020B0502040204020203" pitchFamily="34" charset="0"/>
                <a:cs typeface="Segoe UI" panose="020B0502040204020203" pitchFamily="34" charset="0"/>
              </a:rPr>
              <a:t>PBO’s October Economic Outlook</a:t>
            </a:r>
            <a:r>
              <a:rPr lang="en-CA" sz="3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304DBA-0356-584F-A250-B7FAF5BC4EA3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2F52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2F52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8388" y="19901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89CAC6-FACD-430B-B63F-0EB7020E1A5E}"/>
              </a:ext>
            </a:extLst>
          </p:cNvPr>
          <p:cNvSpPr txBox="1"/>
          <p:nvPr/>
        </p:nvSpPr>
        <p:spPr>
          <a:xfrm>
            <a:off x="1142471" y="5752002"/>
            <a:ext cx="7459664" cy="74087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2F527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4E24DE-F408-4478-9BF1-8A6A0428E6FF}"/>
              </a:ext>
            </a:extLst>
          </p:cNvPr>
          <p:cNvSpPr txBox="1"/>
          <p:nvPr/>
        </p:nvSpPr>
        <p:spPr>
          <a:xfrm>
            <a:off x="2660753" y="6043858"/>
            <a:ext cx="4267200" cy="29386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85000" lnSpcReduction="20000"/>
          </a:bodyPr>
          <a:lstStyle/>
          <a:p>
            <a:pPr algn="ctr">
              <a:spcBef>
                <a:spcPts val="2400"/>
              </a:spcBef>
            </a:pPr>
            <a:endParaRPr lang="en-CA" b="1" dirty="0">
              <a:solidFill>
                <a:srgbClr val="2F527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D388CE-084B-492F-8395-900DA34E1359}"/>
              </a:ext>
            </a:extLst>
          </p:cNvPr>
          <p:cNvSpPr txBox="1"/>
          <p:nvPr/>
        </p:nvSpPr>
        <p:spPr>
          <a:xfrm>
            <a:off x="1197951" y="6252487"/>
            <a:ext cx="5058888" cy="5180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>
              <a:spcBef>
                <a:spcPts val="2400"/>
              </a:spcBef>
            </a:pPr>
            <a:r>
              <a:rPr lang="en-US" sz="1500" dirty="0">
                <a:solidFill>
                  <a:srgbClr val="2F52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Incorporates</a:t>
            </a:r>
            <a:r>
              <a:rPr lang="en-US" sz="1200" dirty="0">
                <a:latin typeface="Segoe UI" panose="020B0502040204020203" pitchFamily="34" charset="0"/>
                <a:ea typeface="Arial" charset="0"/>
                <a:cs typeface="Segoe UI Semibold" panose="020B0702040204020203" pitchFamily="34" charset="0"/>
              </a:rPr>
              <a:t> </a:t>
            </a:r>
            <a:r>
              <a:rPr lang="en-US" sz="1500" dirty="0">
                <a:solidFill>
                  <a:srgbClr val="2F52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up to and including October 1, 2024</a:t>
            </a:r>
            <a:r>
              <a:rPr lang="en-US" sz="1200" dirty="0">
                <a:latin typeface="Segoe UI" panose="020B0502040204020203" pitchFamily="34" charset="0"/>
                <a:ea typeface="Arial" charset="0"/>
                <a:cs typeface="Segoe UI Semibold" panose="020B0702040204020203" pitchFamily="34" charset="0"/>
              </a:rPr>
              <a:t>.</a:t>
            </a:r>
            <a:endParaRPr lang="en-CA" sz="1200" dirty="0">
              <a:latin typeface="Segoe UI" panose="020B0502040204020203" pitchFamily="34" charset="0"/>
              <a:ea typeface="Arial" charset="0"/>
              <a:cs typeface="Segoe UI Semibold" panose="020B07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BD38D6-11E9-5005-5506-E623124D3CF5}"/>
              </a:ext>
            </a:extLst>
          </p:cNvPr>
          <p:cNvSpPr txBox="1"/>
          <p:nvPr/>
        </p:nvSpPr>
        <p:spPr>
          <a:xfrm>
            <a:off x="280086" y="1664043"/>
            <a:ext cx="3665838" cy="2966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85000" lnSpcReduction="20000"/>
          </a:bodyPr>
          <a:lstStyle/>
          <a:p>
            <a:pPr algn="ctr">
              <a:spcBef>
                <a:spcPts val="2400"/>
              </a:spcBef>
            </a:pPr>
            <a:r>
              <a:rPr lang="en-US" i="1" dirty="0">
                <a:solidFill>
                  <a:srgbClr val="2F5271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Per cent (unless otherwise stated)</a:t>
            </a:r>
            <a:endParaRPr lang="en-CA" i="1" dirty="0">
              <a:solidFill>
                <a:srgbClr val="2F5271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DDA737-6A22-ABBF-4974-5DE8B9C2B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03" y="4390830"/>
            <a:ext cx="8489736" cy="18101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500DF9-B813-6F54-A69D-FA768E62D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71097"/>
            <a:ext cx="9144000" cy="240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73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8C974C3-49FE-A947-93CC-896A84D8B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86" y="136524"/>
            <a:ext cx="8863914" cy="1420145"/>
          </a:xfrm>
        </p:spPr>
        <p:txBody>
          <a:bodyPr>
            <a:normAutofit fontScale="90000"/>
          </a:bodyPr>
          <a:lstStyle/>
          <a:p>
            <a:r>
              <a:rPr lang="en-CA" dirty="0">
                <a:latin typeface="Segoe UI" panose="020B0502040204020203" pitchFamily="34" charset="0"/>
                <a:cs typeface="Segoe UI" panose="020B0502040204020203" pitchFamily="34" charset="0"/>
              </a:rPr>
              <a:t>PBO’s Baseline Scenario for the                   Non-Permanent Resident (NPR) Population</a:t>
            </a:r>
            <a:r>
              <a:rPr lang="en-CA" sz="3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304DBA-0356-584F-A250-B7FAF5BC4EA3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2F52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2F52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8388" y="19901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89CAC6-FACD-430B-B63F-0EB7020E1A5E}"/>
              </a:ext>
            </a:extLst>
          </p:cNvPr>
          <p:cNvSpPr txBox="1"/>
          <p:nvPr/>
        </p:nvSpPr>
        <p:spPr>
          <a:xfrm>
            <a:off x="1142471" y="5752002"/>
            <a:ext cx="7459664" cy="74087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2F527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4E24DE-F408-4478-9BF1-8A6A0428E6FF}"/>
              </a:ext>
            </a:extLst>
          </p:cNvPr>
          <p:cNvSpPr txBox="1"/>
          <p:nvPr/>
        </p:nvSpPr>
        <p:spPr>
          <a:xfrm>
            <a:off x="2660753" y="6043858"/>
            <a:ext cx="4267200" cy="29386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85000" lnSpcReduction="20000"/>
          </a:bodyPr>
          <a:lstStyle/>
          <a:p>
            <a:pPr algn="ctr">
              <a:spcBef>
                <a:spcPts val="2400"/>
              </a:spcBef>
            </a:pPr>
            <a:endParaRPr lang="en-CA" b="1" dirty="0">
              <a:solidFill>
                <a:srgbClr val="2F527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DBF2BB-58CA-A523-4BFE-11C75B411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65" y="1626912"/>
            <a:ext cx="8051776" cy="505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04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CB55-A6BE-4805-A5FD-43CD50E23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1542"/>
            <a:ext cx="7886700" cy="365126"/>
          </a:xfrm>
        </p:spPr>
        <p:txBody>
          <a:bodyPr>
            <a:normAutofit fontScale="90000"/>
          </a:bodyPr>
          <a:lstStyle/>
          <a:p>
            <a:r>
              <a:rPr lang="en-CA" dirty="0">
                <a:latin typeface="Segoe UI" panose="020B0502040204020203" pitchFamily="34" charset="0"/>
                <a:cs typeface="Segoe UI" panose="020B0502040204020203" pitchFamily="34" charset="0"/>
              </a:rPr>
              <a:t>New Immigrants to Canada - Median Total Income Ratio 1 Year After Entry </a:t>
            </a:r>
            <a:br>
              <a:rPr lang="fr-CA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CA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CA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000175-ADA1-40D0-95AE-764D7386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4DBA-0356-584F-A250-B7FAF5BC4EA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7A8C986-AD9B-08A4-E4F5-E5AB463D0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529" y="1645518"/>
            <a:ext cx="7886700" cy="471083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6A94E6-DF0A-F09D-A582-579E5363E219}"/>
              </a:ext>
            </a:extLst>
          </p:cNvPr>
          <p:cNvSpPr txBox="1"/>
          <p:nvPr/>
        </p:nvSpPr>
        <p:spPr>
          <a:xfrm>
            <a:off x="628650" y="6445201"/>
            <a:ext cx="6553545" cy="4127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25000" lnSpcReduction="20000"/>
          </a:bodyPr>
          <a:lstStyle/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en-CA" sz="4800" dirty="0">
                <a:solidFill>
                  <a:schemeClr val="tx2"/>
                </a:solidFill>
                <a:effectLst/>
                <a:latin typeface="Segoe UI" panose="020B0502040204020203" pitchFamily="34" charset="0"/>
                <a:ea typeface="DengXian" panose="02010600030101010101" pitchFamily="2" charset="-122"/>
                <a:cs typeface="Segoe UI" panose="020B0502040204020203" pitchFamily="34" charset="0"/>
              </a:rPr>
              <a:t>Source:</a:t>
            </a:r>
          </a:p>
          <a:p>
            <a:pPr>
              <a:lnSpc>
                <a:spcPts val="1400"/>
              </a:lnSpc>
              <a:spcAft>
                <a:spcPts val="400"/>
              </a:spcAft>
            </a:pPr>
            <a:r>
              <a:rPr lang="en-CA" sz="4800" dirty="0">
                <a:solidFill>
                  <a:schemeClr val="tx2"/>
                </a:solidFill>
                <a:effectLst/>
                <a:latin typeface="Segoe UI" panose="020B0502040204020203" pitchFamily="34" charset="0"/>
                <a:ea typeface="DengXian" panose="02010600030101010101" pitchFamily="2" charset="-122"/>
                <a:cs typeface="Segoe UI" panose="020B0502040204020203" pitchFamily="34" charset="0"/>
              </a:rPr>
              <a:t>Statistics Canada, Tables 43-10-0027, 18-10-005, and 11-10-0055</a:t>
            </a:r>
            <a:r>
              <a:rPr lang="en-CA" sz="1800" dirty="0">
                <a:solidFill>
                  <a:srgbClr val="4A5568"/>
                </a:solidFill>
                <a:effectLst/>
                <a:latin typeface="Segoe UI" panose="020B0502040204020203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algn="ctr">
              <a:spcBef>
                <a:spcPts val="2400"/>
              </a:spcBef>
            </a:pPr>
            <a:endParaRPr lang="en-CA" b="1" dirty="0">
              <a:solidFill>
                <a:srgbClr val="2F527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375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CB55-A6BE-4805-A5FD-43CD50E23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40" y="425416"/>
            <a:ext cx="8704660" cy="1191542"/>
          </a:xfrm>
        </p:spPr>
        <p:txBody>
          <a:bodyPr>
            <a:normAutofit/>
          </a:bodyPr>
          <a:lstStyle/>
          <a:p>
            <a:r>
              <a:rPr lang="en-CA" sz="4000" dirty="0">
                <a:latin typeface="Segoe UI" panose="020B0502040204020203" pitchFamily="34" charset="0"/>
                <a:cs typeface="Segoe UI" panose="020B0502040204020203" pitchFamily="34" charset="0"/>
              </a:rPr>
              <a:t>PBO’s October Fiscal Outlook</a:t>
            </a:r>
            <a:br>
              <a:rPr lang="en-CA" dirty="0"/>
            </a:br>
            <a:endParaRPr lang="en-CA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000175-ADA1-40D0-95AE-764D7386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96990" y="6523082"/>
            <a:ext cx="2057400" cy="365125"/>
          </a:xfrm>
        </p:spPr>
        <p:txBody>
          <a:bodyPr/>
          <a:lstStyle/>
          <a:p>
            <a:fld id="{43304DBA-0356-584F-A250-B7FAF5BC4EA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553DEC-2024-4B83-A62B-8869085BFD58}"/>
              </a:ext>
            </a:extLst>
          </p:cNvPr>
          <p:cNvSpPr txBox="1"/>
          <p:nvPr/>
        </p:nvSpPr>
        <p:spPr>
          <a:xfrm>
            <a:off x="153681" y="1672491"/>
            <a:ext cx="8890307" cy="500691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spcBef>
                <a:spcPts val="2400"/>
              </a:spcBef>
            </a:pPr>
            <a:endParaRPr lang="en-CA" sz="2800" b="1" dirty="0">
              <a:solidFill>
                <a:srgbClr val="2F5271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  <a:p>
            <a:pPr>
              <a:spcBef>
                <a:spcPts val="2400"/>
              </a:spcBef>
            </a:pPr>
            <a:endParaRPr lang="en-CA" sz="2800" b="1" dirty="0">
              <a:solidFill>
                <a:srgbClr val="2F5271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CA" sz="2800" dirty="0">
              <a:solidFill>
                <a:srgbClr val="2F5271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CA" sz="2800" dirty="0">
              <a:solidFill>
                <a:srgbClr val="2F5271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D08930-4005-424B-A545-28B47D436DD3}"/>
              </a:ext>
            </a:extLst>
          </p:cNvPr>
          <p:cNvSpPr txBox="1"/>
          <p:nvPr/>
        </p:nvSpPr>
        <p:spPr>
          <a:xfrm>
            <a:off x="628650" y="3219124"/>
            <a:ext cx="3496735" cy="31816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>
              <a:spcBef>
                <a:spcPts val="2400"/>
              </a:spcBef>
            </a:pPr>
            <a:endParaRPr lang="en-CA" b="1" dirty="0">
              <a:solidFill>
                <a:srgbClr val="2F527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45E840-0EB6-C7F5-04CE-90E4FE5E8996}"/>
              </a:ext>
            </a:extLst>
          </p:cNvPr>
          <p:cNvSpPr txBox="1"/>
          <p:nvPr/>
        </p:nvSpPr>
        <p:spPr>
          <a:xfrm>
            <a:off x="439340" y="1857002"/>
            <a:ext cx="3686045" cy="48757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Bef>
                <a:spcPts val="2400"/>
              </a:spcBef>
            </a:pPr>
            <a:r>
              <a:rPr lang="en-US" sz="1500" i="1" dirty="0">
                <a:solidFill>
                  <a:srgbClr val="2F5271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Billions of dollars (unless otherwise stated)</a:t>
            </a:r>
            <a:endParaRPr lang="en-CA" sz="1500" i="1" dirty="0">
              <a:solidFill>
                <a:srgbClr val="2F5271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961D5F-0800-1B94-B4B3-93075E711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32" y="2309589"/>
            <a:ext cx="9153632" cy="330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92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ctr">
          <a:spcBef>
            <a:spcPts val="2400"/>
          </a:spcBef>
          <a:defRPr b="1" dirty="0" smtClean="0">
            <a:solidFill>
              <a:srgbClr val="2F5271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ctr">
          <a:spcBef>
            <a:spcPts val="2400"/>
          </a:spcBef>
          <a:defRPr b="1" dirty="0" smtClean="0">
            <a:solidFill>
              <a:srgbClr val="2F5271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7717</TotalTime>
  <Words>291</Words>
  <Application>Microsoft Office PowerPoint</Application>
  <PresentationFormat>On-screen Show (4:3)</PresentationFormat>
  <Paragraphs>107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Segoe UI</vt:lpstr>
      <vt:lpstr>Segoe UI Semibold</vt:lpstr>
      <vt:lpstr>ui-sans-serif</vt:lpstr>
      <vt:lpstr>Office Theme</vt:lpstr>
      <vt:lpstr>1_Office Theme</vt:lpstr>
      <vt:lpstr>PowerPoint Presentation</vt:lpstr>
      <vt:lpstr>Why is the PBO doing this work? </vt:lpstr>
      <vt:lpstr>Recent Reports  </vt:lpstr>
      <vt:lpstr>Economic and Fiscal Outlook  October 2024  </vt:lpstr>
      <vt:lpstr>PBO’s October Economic Outlook </vt:lpstr>
      <vt:lpstr>PBO’s October Economic Outlook </vt:lpstr>
      <vt:lpstr>PBO’s Baseline Scenario for the                   Non-Permanent Resident (NPR) Population </vt:lpstr>
      <vt:lpstr>New Immigrants to Canada - Median Total Income Ratio 1 Year After Entry   </vt:lpstr>
      <vt:lpstr>PBO’s October Fiscal Outlook </vt:lpstr>
      <vt:lpstr>Full-Time Equivalents in the Federal Public Service  </vt:lpstr>
      <vt:lpstr>PBO’s October Fiscal Outlook </vt:lpstr>
      <vt:lpstr>PBO’s October Fiscal Outlook                                                Federal Debt and Debt Service Ratios </vt:lpstr>
      <vt:lpstr>The Fiscal Implications of Meeting the NATO Military Spending Target   </vt:lpstr>
      <vt:lpstr>Fiscal Sustainability - 2024</vt:lpstr>
      <vt:lpstr>Risks and Uncertainty</vt:lpstr>
      <vt:lpstr>Recent and Upcoming Reports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Mask, Sloane : PBO-DPB</cp:lastModifiedBy>
  <cp:revision>539</cp:revision>
  <cp:lastPrinted>2018-11-30T14:44:05Z</cp:lastPrinted>
  <dcterms:created xsi:type="dcterms:W3CDTF">2018-04-30T15:33:28Z</dcterms:created>
  <dcterms:modified xsi:type="dcterms:W3CDTF">2024-11-08T21:34:50Z</dcterms:modified>
</cp:coreProperties>
</file>